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0"/>
  </p:notesMasterIdLst>
  <p:sldIdLst>
    <p:sldId id="335" r:id="rId5"/>
    <p:sldId id="337" r:id="rId6"/>
    <p:sldId id="336" r:id="rId7"/>
    <p:sldId id="341" r:id="rId8"/>
    <p:sldId id="340" r:id="rId9"/>
    <p:sldId id="339" r:id="rId10"/>
    <p:sldId id="343" r:id="rId11"/>
    <p:sldId id="344" r:id="rId12"/>
    <p:sldId id="345" r:id="rId13"/>
    <p:sldId id="346" r:id="rId14"/>
    <p:sldId id="347" r:id="rId15"/>
    <p:sldId id="348" r:id="rId16"/>
    <p:sldId id="349" r:id="rId17"/>
    <p:sldId id="350" r:id="rId18"/>
    <p:sldId id="35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20000"/>
    <a:srgbClr val="EDEDED"/>
    <a:srgbClr val="FAD9D4"/>
    <a:srgbClr val="009999"/>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inimized">
    <p:restoredLeft sz="15620"/>
    <p:restoredTop sz="66798" autoAdjust="0"/>
  </p:normalViewPr>
  <p:slideViewPr>
    <p:cSldViewPr>
      <p:cViewPr>
        <p:scale>
          <a:sx n="58" d="100"/>
          <a:sy n="58" d="100"/>
        </p:scale>
        <p:origin x="-2496" y="-4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9" d="100"/>
          <a:sy n="69" d="100"/>
        </p:scale>
        <p:origin x="-219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A2936C-A4DC-E442-BD7F-BD0675C43143}" type="doc">
      <dgm:prSet loTypeId="urn:microsoft.com/office/officeart/2005/8/layout/venn1" loCatId="relationship" qsTypeId="urn:microsoft.com/office/officeart/2005/8/quickstyle/simple4" qsCatId="simple" csTypeId="urn:microsoft.com/office/officeart/2005/8/colors/accent1_2" csCatId="accent1" phldr="1"/>
      <dgm:spPr/>
      <dgm:t>
        <a:bodyPr/>
        <a:lstStyle/>
        <a:p>
          <a:endParaRPr lang="en-US"/>
        </a:p>
      </dgm:t>
    </dgm:pt>
    <dgm:pt modelId="{42C24823-2935-AF40-8719-4B452F9FE3E3}">
      <dgm:prSet phldrT="[Text]"/>
      <dgm:spPr>
        <a:solidFill>
          <a:schemeClr val="accent2">
            <a:lumMod val="40000"/>
            <a:lumOff val="60000"/>
          </a:schemeClr>
        </a:solidFill>
        <a:ln>
          <a:solidFill>
            <a:schemeClr val="tx1"/>
          </a:solidFill>
        </a:ln>
      </dgm:spPr>
      <dgm:t>
        <a:bodyPr/>
        <a:lstStyle/>
        <a:p>
          <a:r>
            <a:rPr lang="en-US" dirty="0" smtClean="0">
              <a:solidFill>
                <a:schemeClr val="tx1"/>
              </a:solidFill>
            </a:rPr>
            <a:t>Curricular Restructuring</a:t>
          </a:r>
        </a:p>
        <a:p>
          <a:r>
            <a:rPr lang="en-US" dirty="0" smtClean="0">
              <a:solidFill>
                <a:schemeClr val="tx1"/>
              </a:solidFill>
            </a:rPr>
            <a:t>(college-specific)</a:t>
          </a:r>
          <a:endParaRPr lang="en-US" dirty="0">
            <a:solidFill>
              <a:schemeClr val="tx1"/>
            </a:solidFill>
          </a:endParaRPr>
        </a:p>
      </dgm:t>
    </dgm:pt>
    <dgm:pt modelId="{9C52741A-411A-234A-A8BF-7713F5E96E92}" type="parTrans" cxnId="{0376B23B-6D18-4840-A54A-5E451B64662E}">
      <dgm:prSet/>
      <dgm:spPr/>
      <dgm:t>
        <a:bodyPr/>
        <a:lstStyle/>
        <a:p>
          <a:endParaRPr lang="en-US"/>
        </a:p>
      </dgm:t>
    </dgm:pt>
    <dgm:pt modelId="{DBA89497-0BA9-2D47-A988-EC115572319A}" type="sibTrans" cxnId="{0376B23B-6D18-4840-A54A-5E451B64662E}">
      <dgm:prSet/>
      <dgm:spPr/>
      <dgm:t>
        <a:bodyPr/>
        <a:lstStyle/>
        <a:p>
          <a:endParaRPr lang="en-US"/>
        </a:p>
      </dgm:t>
    </dgm:pt>
    <dgm:pt modelId="{5472E04F-8E5C-1C45-A26C-06A62580DD54}">
      <dgm:prSet phldrT="[Text]"/>
      <dgm:spPr>
        <a:solidFill>
          <a:schemeClr val="accent3">
            <a:lumMod val="60000"/>
            <a:lumOff val="40000"/>
          </a:schemeClr>
        </a:solidFill>
        <a:ln>
          <a:solidFill>
            <a:schemeClr val="tx1"/>
          </a:solidFill>
        </a:ln>
      </dgm:spPr>
      <dgm:t>
        <a:bodyPr/>
        <a:lstStyle/>
        <a:p>
          <a:r>
            <a:rPr lang="en-US" dirty="0" smtClean="0">
              <a:solidFill>
                <a:srgbClr val="000000"/>
              </a:solidFill>
            </a:rPr>
            <a:t>Classroom &amp; Diagnostic Assessments</a:t>
          </a:r>
          <a:endParaRPr lang="en-US" dirty="0">
            <a:solidFill>
              <a:srgbClr val="000000"/>
            </a:solidFill>
          </a:endParaRPr>
        </a:p>
      </dgm:t>
    </dgm:pt>
    <dgm:pt modelId="{BCA2D998-D224-084C-A99B-794A2156590F}" type="parTrans" cxnId="{D18E2556-BF42-3948-9158-4408B51E8E56}">
      <dgm:prSet/>
      <dgm:spPr/>
      <dgm:t>
        <a:bodyPr/>
        <a:lstStyle/>
        <a:p>
          <a:endParaRPr lang="en-US"/>
        </a:p>
      </dgm:t>
    </dgm:pt>
    <dgm:pt modelId="{2E0F51FD-6993-E94C-A3EA-CB5205F57C01}" type="sibTrans" cxnId="{D18E2556-BF42-3948-9158-4408B51E8E56}">
      <dgm:prSet/>
      <dgm:spPr/>
      <dgm:t>
        <a:bodyPr/>
        <a:lstStyle/>
        <a:p>
          <a:endParaRPr lang="en-US"/>
        </a:p>
      </dgm:t>
    </dgm:pt>
    <dgm:pt modelId="{7040CE9F-7F54-474B-8E7A-79F4643CF4DC}">
      <dgm:prSet phldrT="[Text]"/>
      <dgm:spPr>
        <a:solidFill>
          <a:schemeClr val="accent3">
            <a:lumMod val="60000"/>
            <a:lumOff val="40000"/>
          </a:schemeClr>
        </a:solidFill>
        <a:ln>
          <a:solidFill>
            <a:schemeClr val="tx1"/>
          </a:solidFill>
        </a:ln>
      </dgm:spPr>
      <dgm:t>
        <a:bodyPr/>
        <a:lstStyle/>
        <a:p>
          <a:r>
            <a:rPr lang="en-US" dirty="0" smtClean="0">
              <a:solidFill>
                <a:srgbClr val="000000"/>
              </a:solidFill>
            </a:rPr>
            <a:t>Instructional Approaches</a:t>
          </a:r>
          <a:endParaRPr lang="en-US" dirty="0">
            <a:solidFill>
              <a:srgbClr val="000000"/>
            </a:solidFill>
          </a:endParaRPr>
        </a:p>
      </dgm:t>
    </dgm:pt>
    <dgm:pt modelId="{31CE2A2F-A540-DC48-8FE7-2FAD582595CD}" type="parTrans" cxnId="{2C89E3C9-C0D4-534B-BC8F-2C0D36BE1D12}">
      <dgm:prSet/>
      <dgm:spPr/>
      <dgm:t>
        <a:bodyPr/>
        <a:lstStyle/>
        <a:p>
          <a:endParaRPr lang="en-US"/>
        </a:p>
      </dgm:t>
    </dgm:pt>
    <dgm:pt modelId="{EAB3E1E4-0D13-0B40-B182-6C894B1DA81F}" type="sibTrans" cxnId="{2C89E3C9-C0D4-534B-BC8F-2C0D36BE1D12}">
      <dgm:prSet/>
      <dgm:spPr/>
      <dgm:t>
        <a:bodyPr/>
        <a:lstStyle/>
        <a:p>
          <a:endParaRPr lang="en-US"/>
        </a:p>
      </dgm:t>
    </dgm:pt>
    <dgm:pt modelId="{DBD51C74-88E5-5B45-8D3A-E912E39DCE73}" type="pres">
      <dgm:prSet presAssocID="{DEA2936C-A4DC-E442-BD7F-BD0675C43143}" presName="compositeShape" presStyleCnt="0">
        <dgm:presLayoutVars>
          <dgm:chMax val="7"/>
          <dgm:dir/>
          <dgm:resizeHandles val="exact"/>
        </dgm:presLayoutVars>
      </dgm:prSet>
      <dgm:spPr/>
      <dgm:t>
        <a:bodyPr/>
        <a:lstStyle/>
        <a:p>
          <a:endParaRPr lang="en-US"/>
        </a:p>
      </dgm:t>
    </dgm:pt>
    <dgm:pt modelId="{5222E829-FD41-D34C-8DC2-C78257F61126}" type="pres">
      <dgm:prSet presAssocID="{42C24823-2935-AF40-8719-4B452F9FE3E3}" presName="circ1" presStyleLbl="vennNode1" presStyleIdx="0" presStyleCnt="3"/>
      <dgm:spPr/>
      <dgm:t>
        <a:bodyPr/>
        <a:lstStyle/>
        <a:p>
          <a:endParaRPr lang="en-US"/>
        </a:p>
      </dgm:t>
    </dgm:pt>
    <dgm:pt modelId="{F8F22A61-5174-684F-8860-7567CB2A75BC}" type="pres">
      <dgm:prSet presAssocID="{42C24823-2935-AF40-8719-4B452F9FE3E3}" presName="circ1Tx" presStyleLbl="revTx" presStyleIdx="0" presStyleCnt="0">
        <dgm:presLayoutVars>
          <dgm:chMax val="0"/>
          <dgm:chPref val="0"/>
          <dgm:bulletEnabled val="1"/>
        </dgm:presLayoutVars>
      </dgm:prSet>
      <dgm:spPr/>
      <dgm:t>
        <a:bodyPr/>
        <a:lstStyle/>
        <a:p>
          <a:endParaRPr lang="en-US"/>
        </a:p>
      </dgm:t>
    </dgm:pt>
    <dgm:pt modelId="{D1C27BD1-A82E-7646-A91B-82DD6402AF07}" type="pres">
      <dgm:prSet presAssocID="{5472E04F-8E5C-1C45-A26C-06A62580DD54}" presName="circ2" presStyleLbl="vennNode1" presStyleIdx="1" presStyleCnt="3"/>
      <dgm:spPr/>
      <dgm:t>
        <a:bodyPr/>
        <a:lstStyle/>
        <a:p>
          <a:endParaRPr lang="en-US"/>
        </a:p>
      </dgm:t>
    </dgm:pt>
    <dgm:pt modelId="{A48597CF-6E21-B446-AF3B-004592C7CF2D}" type="pres">
      <dgm:prSet presAssocID="{5472E04F-8E5C-1C45-A26C-06A62580DD54}" presName="circ2Tx" presStyleLbl="revTx" presStyleIdx="0" presStyleCnt="0">
        <dgm:presLayoutVars>
          <dgm:chMax val="0"/>
          <dgm:chPref val="0"/>
          <dgm:bulletEnabled val="1"/>
        </dgm:presLayoutVars>
      </dgm:prSet>
      <dgm:spPr/>
      <dgm:t>
        <a:bodyPr/>
        <a:lstStyle/>
        <a:p>
          <a:endParaRPr lang="en-US"/>
        </a:p>
      </dgm:t>
    </dgm:pt>
    <dgm:pt modelId="{F53D9C9C-DF36-F048-A93A-D3BC020EC178}" type="pres">
      <dgm:prSet presAssocID="{7040CE9F-7F54-474B-8E7A-79F4643CF4DC}" presName="circ3" presStyleLbl="vennNode1" presStyleIdx="2" presStyleCnt="3"/>
      <dgm:spPr/>
      <dgm:t>
        <a:bodyPr/>
        <a:lstStyle/>
        <a:p>
          <a:endParaRPr lang="en-US"/>
        </a:p>
      </dgm:t>
    </dgm:pt>
    <dgm:pt modelId="{73CB818A-9619-4142-A585-E6095DE99225}" type="pres">
      <dgm:prSet presAssocID="{7040CE9F-7F54-474B-8E7A-79F4643CF4DC}" presName="circ3Tx" presStyleLbl="revTx" presStyleIdx="0" presStyleCnt="0">
        <dgm:presLayoutVars>
          <dgm:chMax val="0"/>
          <dgm:chPref val="0"/>
          <dgm:bulletEnabled val="1"/>
        </dgm:presLayoutVars>
      </dgm:prSet>
      <dgm:spPr/>
      <dgm:t>
        <a:bodyPr/>
        <a:lstStyle/>
        <a:p>
          <a:endParaRPr lang="en-US"/>
        </a:p>
      </dgm:t>
    </dgm:pt>
  </dgm:ptLst>
  <dgm:cxnLst>
    <dgm:cxn modelId="{9F1B8EC0-1B7E-4C9A-AC48-496808824E10}" type="presOf" srcId="{5472E04F-8E5C-1C45-A26C-06A62580DD54}" destId="{D1C27BD1-A82E-7646-A91B-82DD6402AF07}" srcOrd="0" destOrd="0" presId="urn:microsoft.com/office/officeart/2005/8/layout/venn1"/>
    <dgm:cxn modelId="{0376B23B-6D18-4840-A54A-5E451B64662E}" srcId="{DEA2936C-A4DC-E442-BD7F-BD0675C43143}" destId="{42C24823-2935-AF40-8719-4B452F9FE3E3}" srcOrd="0" destOrd="0" parTransId="{9C52741A-411A-234A-A8BF-7713F5E96E92}" sibTransId="{DBA89497-0BA9-2D47-A988-EC115572319A}"/>
    <dgm:cxn modelId="{D18E2556-BF42-3948-9158-4408B51E8E56}" srcId="{DEA2936C-A4DC-E442-BD7F-BD0675C43143}" destId="{5472E04F-8E5C-1C45-A26C-06A62580DD54}" srcOrd="1" destOrd="0" parTransId="{BCA2D998-D224-084C-A99B-794A2156590F}" sibTransId="{2E0F51FD-6993-E94C-A3EA-CB5205F57C01}"/>
    <dgm:cxn modelId="{82722A2D-9AF2-48B6-B9F3-8E8FFC83D10B}" type="presOf" srcId="{DEA2936C-A4DC-E442-BD7F-BD0675C43143}" destId="{DBD51C74-88E5-5B45-8D3A-E912E39DCE73}" srcOrd="0" destOrd="0" presId="urn:microsoft.com/office/officeart/2005/8/layout/venn1"/>
    <dgm:cxn modelId="{2C89E3C9-C0D4-534B-BC8F-2C0D36BE1D12}" srcId="{DEA2936C-A4DC-E442-BD7F-BD0675C43143}" destId="{7040CE9F-7F54-474B-8E7A-79F4643CF4DC}" srcOrd="2" destOrd="0" parTransId="{31CE2A2F-A540-DC48-8FE7-2FAD582595CD}" sibTransId="{EAB3E1E4-0D13-0B40-B182-6C894B1DA81F}"/>
    <dgm:cxn modelId="{F3B5F950-819A-43DB-8AB3-C3F1D7AE52B0}" type="presOf" srcId="{7040CE9F-7F54-474B-8E7A-79F4643CF4DC}" destId="{F53D9C9C-DF36-F048-A93A-D3BC020EC178}" srcOrd="0" destOrd="0" presId="urn:microsoft.com/office/officeart/2005/8/layout/venn1"/>
    <dgm:cxn modelId="{A468DA9E-5245-4861-9F6F-FA1858F49188}" type="presOf" srcId="{42C24823-2935-AF40-8719-4B452F9FE3E3}" destId="{5222E829-FD41-D34C-8DC2-C78257F61126}" srcOrd="0" destOrd="0" presId="urn:microsoft.com/office/officeart/2005/8/layout/venn1"/>
    <dgm:cxn modelId="{CC390100-337F-4F9A-88F1-DE1D73DCD8BC}" type="presOf" srcId="{5472E04F-8E5C-1C45-A26C-06A62580DD54}" destId="{A48597CF-6E21-B446-AF3B-004592C7CF2D}" srcOrd="1" destOrd="0" presId="urn:microsoft.com/office/officeart/2005/8/layout/venn1"/>
    <dgm:cxn modelId="{4ADFF658-8963-4F1E-8D4F-98E5023189B0}" type="presOf" srcId="{7040CE9F-7F54-474B-8E7A-79F4643CF4DC}" destId="{73CB818A-9619-4142-A585-E6095DE99225}" srcOrd="1" destOrd="0" presId="urn:microsoft.com/office/officeart/2005/8/layout/venn1"/>
    <dgm:cxn modelId="{781FCD35-716A-4669-9E39-5AC448D0AAF1}" type="presOf" srcId="{42C24823-2935-AF40-8719-4B452F9FE3E3}" destId="{F8F22A61-5174-684F-8860-7567CB2A75BC}" srcOrd="1" destOrd="0" presId="urn:microsoft.com/office/officeart/2005/8/layout/venn1"/>
    <dgm:cxn modelId="{DC86F1CF-1D20-4212-A18D-B26F56DCDAE4}" type="presParOf" srcId="{DBD51C74-88E5-5B45-8D3A-E912E39DCE73}" destId="{5222E829-FD41-D34C-8DC2-C78257F61126}" srcOrd="0" destOrd="0" presId="urn:microsoft.com/office/officeart/2005/8/layout/venn1"/>
    <dgm:cxn modelId="{08D998A7-14BA-4441-8E08-45044DFDD9A0}" type="presParOf" srcId="{DBD51C74-88E5-5B45-8D3A-E912E39DCE73}" destId="{F8F22A61-5174-684F-8860-7567CB2A75BC}" srcOrd="1" destOrd="0" presId="urn:microsoft.com/office/officeart/2005/8/layout/venn1"/>
    <dgm:cxn modelId="{E278A18F-B960-475F-AB00-14C509DCECA2}" type="presParOf" srcId="{DBD51C74-88E5-5B45-8D3A-E912E39DCE73}" destId="{D1C27BD1-A82E-7646-A91B-82DD6402AF07}" srcOrd="2" destOrd="0" presId="urn:microsoft.com/office/officeart/2005/8/layout/venn1"/>
    <dgm:cxn modelId="{A5444349-1597-47E5-A244-246C9B0A5489}" type="presParOf" srcId="{DBD51C74-88E5-5B45-8D3A-E912E39DCE73}" destId="{A48597CF-6E21-B446-AF3B-004592C7CF2D}" srcOrd="3" destOrd="0" presId="urn:microsoft.com/office/officeart/2005/8/layout/venn1"/>
    <dgm:cxn modelId="{A690EE20-3A85-4F73-AA31-6EE14C9C60D7}" type="presParOf" srcId="{DBD51C74-88E5-5B45-8D3A-E912E39DCE73}" destId="{F53D9C9C-DF36-F048-A93A-D3BC020EC178}" srcOrd="4" destOrd="0" presId="urn:microsoft.com/office/officeart/2005/8/layout/venn1"/>
    <dgm:cxn modelId="{AEA1B87A-D26F-4D61-B88A-5ED32FF8EBA9}" type="presParOf" srcId="{DBD51C74-88E5-5B45-8D3A-E912E39DCE73}" destId="{73CB818A-9619-4142-A585-E6095DE99225}"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92AB4D-222C-B848-B567-7D321B3DB6B8}" type="doc">
      <dgm:prSet loTypeId="urn:microsoft.com/office/officeart/2005/8/layout/matrix3" loCatId="" qsTypeId="urn:microsoft.com/office/officeart/2005/8/quickstyle/simple4" qsCatId="simple" csTypeId="urn:microsoft.com/office/officeart/2005/8/colors/accent1_2" csCatId="accent1" phldr="1"/>
      <dgm:spPr/>
      <dgm:t>
        <a:bodyPr/>
        <a:lstStyle/>
        <a:p>
          <a:endParaRPr lang="en-US"/>
        </a:p>
      </dgm:t>
    </dgm:pt>
    <dgm:pt modelId="{1289CA33-AE40-A14A-826C-9F1DA9855340}">
      <dgm:prSet phldrT="[Text]"/>
      <dgm:spPr>
        <a:solidFill>
          <a:schemeClr val="accent6"/>
        </a:solidFill>
      </dgm:spPr>
      <dgm:t>
        <a:bodyPr/>
        <a:lstStyle/>
        <a:p>
          <a:r>
            <a:rPr lang="en-US" dirty="0" smtClean="0"/>
            <a:t>Structural Redesign</a:t>
          </a:r>
          <a:endParaRPr lang="en-US" dirty="0"/>
        </a:p>
      </dgm:t>
    </dgm:pt>
    <dgm:pt modelId="{10CE1999-A539-4440-962A-C7FAB4590ED8}" type="parTrans" cxnId="{A9A8F6AC-20A2-1C4D-BBAA-781FDC58F685}">
      <dgm:prSet/>
      <dgm:spPr/>
      <dgm:t>
        <a:bodyPr/>
        <a:lstStyle/>
        <a:p>
          <a:endParaRPr lang="en-US"/>
        </a:p>
      </dgm:t>
    </dgm:pt>
    <dgm:pt modelId="{E8314692-1938-334A-9ED2-B782ED14A78C}" type="sibTrans" cxnId="{A9A8F6AC-20A2-1C4D-BBAA-781FDC58F685}">
      <dgm:prSet/>
      <dgm:spPr/>
      <dgm:t>
        <a:bodyPr/>
        <a:lstStyle/>
        <a:p>
          <a:endParaRPr lang="en-US"/>
        </a:p>
      </dgm:t>
    </dgm:pt>
    <dgm:pt modelId="{DCAD1937-6989-0548-A937-7C4CA3F4E845}">
      <dgm:prSet phldrT="[Text]"/>
      <dgm:spPr/>
      <dgm:t>
        <a:bodyPr/>
        <a:lstStyle/>
        <a:p>
          <a:r>
            <a:rPr lang="en-US" dirty="0" smtClean="0"/>
            <a:t>Organizational &amp; Departmental Culture</a:t>
          </a:r>
          <a:endParaRPr lang="en-US" dirty="0"/>
        </a:p>
      </dgm:t>
    </dgm:pt>
    <dgm:pt modelId="{93CDB20B-1191-1C49-8318-0772131750AD}" type="parTrans" cxnId="{7838D10C-7B85-8742-B326-C5C3BAE049F8}">
      <dgm:prSet/>
      <dgm:spPr/>
      <dgm:t>
        <a:bodyPr/>
        <a:lstStyle/>
        <a:p>
          <a:endParaRPr lang="en-US"/>
        </a:p>
      </dgm:t>
    </dgm:pt>
    <dgm:pt modelId="{6F816EB3-D854-0B44-BE46-3D8373063565}" type="sibTrans" cxnId="{7838D10C-7B85-8742-B326-C5C3BAE049F8}">
      <dgm:prSet/>
      <dgm:spPr/>
      <dgm:t>
        <a:bodyPr/>
        <a:lstStyle/>
        <a:p>
          <a:endParaRPr lang="en-US"/>
        </a:p>
      </dgm:t>
    </dgm:pt>
    <dgm:pt modelId="{7F673575-170D-8241-98AA-A582734DE2C8}">
      <dgm:prSet phldrT="[Text]"/>
      <dgm:spPr/>
      <dgm:t>
        <a:bodyPr/>
        <a:lstStyle/>
        <a:p>
          <a:r>
            <a:rPr lang="en-US" dirty="0" smtClean="0"/>
            <a:t>Instructional Practices, Professional Roles</a:t>
          </a:r>
          <a:endParaRPr lang="en-US" dirty="0"/>
        </a:p>
      </dgm:t>
    </dgm:pt>
    <dgm:pt modelId="{0F9417CA-68CE-6344-8FCB-0953EF0C0506}" type="parTrans" cxnId="{BFD8A4A5-C09E-914E-882C-54D7507221F2}">
      <dgm:prSet/>
      <dgm:spPr/>
      <dgm:t>
        <a:bodyPr/>
        <a:lstStyle/>
        <a:p>
          <a:endParaRPr lang="en-US"/>
        </a:p>
      </dgm:t>
    </dgm:pt>
    <dgm:pt modelId="{AFBAEE16-786B-724D-B04B-F1F12A1FD501}" type="sibTrans" cxnId="{BFD8A4A5-C09E-914E-882C-54D7507221F2}">
      <dgm:prSet/>
      <dgm:spPr/>
      <dgm:t>
        <a:bodyPr/>
        <a:lstStyle/>
        <a:p>
          <a:endParaRPr lang="en-US"/>
        </a:p>
      </dgm:t>
    </dgm:pt>
    <dgm:pt modelId="{D8486962-D3FD-8D47-BB09-A8EAF0B82056}">
      <dgm:prSet phldrT="[Text]"/>
      <dgm:spPr/>
      <dgm:t>
        <a:bodyPr/>
        <a:lstStyle/>
        <a:p>
          <a:r>
            <a:rPr lang="en-US" dirty="0" smtClean="0"/>
            <a:t>Student Perspectives &amp; Behaviors</a:t>
          </a:r>
          <a:endParaRPr lang="en-US" dirty="0"/>
        </a:p>
      </dgm:t>
    </dgm:pt>
    <dgm:pt modelId="{FC71D942-37CA-FD46-980F-70161F2A49B1}" type="parTrans" cxnId="{0A363E25-BA5D-3B45-BE9C-CE423458AAC0}">
      <dgm:prSet/>
      <dgm:spPr/>
      <dgm:t>
        <a:bodyPr/>
        <a:lstStyle/>
        <a:p>
          <a:endParaRPr lang="en-US"/>
        </a:p>
      </dgm:t>
    </dgm:pt>
    <dgm:pt modelId="{BA0AB9E7-08B8-AD4F-AE2B-514A77E43C40}" type="sibTrans" cxnId="{0A363E25-BA5D-3B45-BE9C-CE423458AAC0}">
      <dgm:prSet/>
      <dgm:spPr/>
      <dgm:t>
        <a:bodyPr/>
        <a:lstStyle/>
        <a:p>
          <a:endParaRPr lang="en-US"/>
        </a:p>
      </dgm:t>
    </dgm:pt>
    <dgm:pt modelId="{0E254353-6CEC-F04B-9165-CA74411CFC89}" type="pres">
      <dgm:prSet presAssocID="{6D92AB4D-222C-B848-B567-7D321B3DB6B8}" presName="matrix" presStyleCnt="0">
        <dgm:presLayoutVars>
          <dgm:chMax val="1"/>
          <dgm:dir/>
          <dgm:resizeHandles val="exact"/>
        </dgm:presLayoutVars>
      </dgm:prSet>
      <dgm:spPr/>
    </dgm:pt>
    <dgm:pt modelId="{76DF8618-02DC-0E4B-8BF6-980724936289}" type="pres">
      <dgm:prSet presAssocID="{6D92AB4D-222C-B848-B567-7D321B3DB6B8}" presName="diamond" presStyleLbl="bgShp" presStyleIdx="0" presStyleCnt="1"/>
      <dgm:spPr/>
    </dgm:pt>
    <dgm:pt modelId="{FBF1CD2F-A38A-DA4C-9B86-31B4807B28B5}" type="pres">
      <dgm:prSet presAssocID="{6D92AB4D-222C-B848-B567-7D321B3DB6B8}" presName="quad1" presStyleLbl="node1" presStyleIdx="0" presStyleCnt="4">
        <dgm:presLayoutVars>
          <dgm:chMax val="0"/>
          <dgm:chPref val="0"/>
          <dgm:bulletEnabled val="1"/>
        </dgm:presLayoutVars>
      </dgm:prSet>
      <dgm:spPr/>
      <dgm:t>
        <a:bodyPr/>
        <a:lstStyle/>
        <a:p>
          <a:endParaRPr lang="en-US"/>
        </a:p>
      </dgm:t>
    </dgm:pt>
    <dgm:pt modelId="{0B2B85DF-400E-BA49-83A8-D2BF5B6D6F96}" type="pres">
      <dgm:prSet presAssocID="{6D92AB4D-222C-B848-B567-7D321B3DB6B8}" presName="quad2" presStyleLbl="node1" presStyleIdx="1" presStyleCnt="4">
        <dgm:presLayoutVars>
          <dgm:chMax val="0"/>
          <dgm:chPref val="0"/>
          <dgm:bulletEnabled val="1"/>
        </dgm:presLayoutVars>
      </dgm:prSet>
      <dgm:spPr/>
    </dgm:pt>
    <dgm:pt modelId="{7373C9B4-555C-5543-92D3-E5DAF715A240}" type="pres">
      <dgm:prSet presAssocID="{6D92AB4D-222C-B848-B567-7D321B3DB6B8}" presName="quad3" presStyleLbl="node1" presStyleIdx="2" presStyleCnt="4">
        <dgm:presLayoutVars>
          <dgm:chMax val="0"/>
          <dgm:chPref val="0"/>
          <dgm:bulletEnabled val="1"/>
        </dgm:presLayoutVars>
      </dgm:prSet>
      <dgm:spPr/>
      <dgm:t>
        <a:bodyPr/>
        <a:lstStyle/>
        <a:p>
          <a:endParaRPr lang="en-US"/>
        </a:p>
      </dgm:t>
    </dgm:pt>
    <dgm:pt modelId="{FD077658-EF6F-1245-B14A-19FD73E1AF61}" type="pres">
      <dgm:prSet presAssocID="{6D92AB4D-222C-B848-B567-7D321B3DB6B8}" presName="quad4" presStyleLbl="node1" presStyleIdx="3" presStyleCnt="4">
        <dgm:presLayoutVars>
          <dgm:chMax val="0"/>
          <dgm:chPref val="0"/>
          <dgm:bulletEnabled val="1"/>
        </dgm:presLayoutVars>
      </dgm:prSet>
      <dgm:spPr/>
      <dgm:t>
        <a:bodyPr/>
        <a:lstStyle/>
        <a:p>
          <a:endParaRPr lang="en-US"/>
        </a:p>
      </dgm:t>
    </dgm:pt>
  </dgm:ptLst>
  <dgm:cxnLst>
    <dgm:cxn modelId="{0C74C9F3-6E15-5349-B136-03C8BF671B86}" type="presOf" srcId="{DCAD1937-6989-0548-A937-7C4CA3F4E845}" destId="{0B2B85DF-400E-BA49-83A8-D2BF5B6D6F96}" srcOrd="0" destOrd="0" presId="urn:microsoft.com/office/officeart/2005/8/layout/matrix3"/>
    <dgm:cxn modelId="{0A363E25-BA5D-3B45-BE9C-CE423458AAC0}" srcId="{6D92AB4D-222C-B848-B567-7D321B3DB6B8}" destId="{D8486962-D3FD-8D47-BB09-A8EAF0B82056}" srcOrd="3" destOrd="0" parTransId="{FC71D942-37CA-FD46-980F-70161F2A49B1}" sibTransId="{BA0AB9E7-08B8-AD4F-AE2B-514A77E43C40}"/>
    <dgm:cxn modelId="{8D4B965B-3516-3C45-B035-5266E6AC0A02}" type="presOf" srcId="{D8486962-D3FD-8D47-BB09-A8EAF0B82056}" destId="{FD077658-EF6F-1245-B14A-19FD73E1AF61}" srcOrd="0" destOrd="0" presId="urn:microsoft.com/office/officeart/2005/8/layout/matrix3"/>
    <dgm:cxn modelId="{F6DB1CC2-7D80-6943-B97D-F4A22A07C92A}" type="presOf" srcId="{1289CA33-AE40-A14A-826C-9F1DA9855340}" destId="{FBF1CD2F-A38A-DA4C-9B86-31B4807B28B5}" srcOrd="0" destOrd="0" presId="urn:microsoft.com/office/officeart/2005/8/layout/matrix3"/>
    <dgm:cxn modelId="{6385CE54-CB86-6B46-8F8C-846632D177B1}" type="presOf" srcId="{7F673575-170D-8241-98AA-A582734DE2C8}" destId="{7373C9B4-555C-5543-92D3-E5DAF715A240}" srcOrd="0" destOrd="0" presId="urn:microsoft.com/office/officeart/2005/8/layout/matrix3"/>
    <dgm:cxn modelId="{BFD8A4A5-C09E-914E-882C-54D7507221F2}" srcId="{6D92AB4D-222C-B848-B567-7D321B3DB6B8}" destId="{7F673575-170D-8241-98AA-A582734DE2C8}" srcOrd="2" destOrd="0" parTransId="{0F9417CA-68CE-6344-8FCB-0953EF0C0506}" sibTransId="{AFBAEE16-786B-724D-B04B-F1F12A1FD501}"/>
    <dgm:cxn modelId="{7838D10C-7B85-8742-B326-C5C3BAE049F8}" srcId="{6D92AB4D-222C-B848-B567-7D321B3DB6B8}" destId="{DCAD1937-6989-0548-A937-7C4CA3F4E845}" srcOrd="1" destOrd="0" parTransId="{93CDB20B-1191-1C49-8318-0772131750AD}" sibTransId="{6F816EB3-D854-0B44-BE46-3D8373063565}"/>
    <dgm:cxn modelId="{C77C3D18-57DE-5846-8FDA-4FE715E8E087}" type="presOf" srcId="{6D92AB4D-222C-B848-B567-7D321B3DB6B8}" destId="{0E254353-6CEC-F04B-9165-CA74411CFC89}" srcOrd="0" destOrd="0" presId="urn:microsoft.com/office/officeart/2005/8/layout/matrix3"/>
    <dgm:cxn modelId="{A9A8F6AC-20A2-1C4D-BBAA-781FDC58F685}" srcId="{6D92AB4D-222C-B848-B567-7D321B3DB6B8}" destId="{1289CA33-AE40-A14A-826C-9F1DA9855340}" srcOrd="0" destOrd="0" parTransId="{10CE1999-A539-4440-962A-C7FAB4590ED8}" sibTransId="{E8314692-1938-334A-9ED2-B782ED14A78C}"/>
    <dgm:cxn modelId="{42AA0D03-9E3D-7C42-91E4-2767E2CC8EF6}" type="presParOf" srcId="{0E254353-6CEC-F04B-9165-CA74411CFC89}" destId="{76DF8618-02DC-0E4B-8BF6-980724936289}" srcOrd="0" destOrd="0" presId="urn:microsoft.com/office/officeart/2005/8/layout/matrix3"/>
    <dgm:cxn modelId="{F7A54082-68DD-B847-8402-B6DBA02E8B8D}" type="presParOf" srcId="{0E254353-6CEC-F04B-9165-CA74411CFC89}" destId="{FBF1CD2F-A38A-DA4C-9B86-31B4807B28B5}" srcOrd="1" destOrd="0" presId="urn:microsoft.com/office/officeart/2005/8/layout/matrix3"/>
    <dgm:cxn modelId="{32550F2C-8F63-2849-822A-B5F8CD93BCBC}" type="presParOf" srcId="{0E254353-6CEC-F04B-9165-CA74411CFC89}" destId="{0B2B85DF-400E-BA49-83A8-D2BF5B6D6F96}" srcOrd="2" destOrd="0" presId="urn:microsoft.com/office/officeart/2005/8/layout/matrix3"/>
    <dgm:cxn modelId="{FA75B07C-BF27-6247-BC84-92AB8476663D}" type="presParOf" srcId="{0E254353-6CEC-F04B-9165-CA74411CFC89}" destId="{7373C9B4-555C-5543-92D3-E5DAF715A240}" srcOrd="3" destOrd="0" presId="urn:microsoft.com/office/officeart/2005/8/layout/matrix3"/>
    <dgm:cxn modelId="{12ADCD20-9CB4-E94C-B445-97BD933E7158}" type="presParOf" srcId="{0E254353-6CEC-F04B-9165-CA74411CFC89}" destId="{FD077658-EF6F-1245-B14A-19FD73E1AF61}"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22E829-FD41-D34C-8DC2-C78257F61126}">
      <dsp:nvSpPr>
        <dsp:cNvPr id="0" name=""/>
        <dsp:cNvSpPr/>
      </dsp:nvSpPr>
      <dsp:spPr>
        <a:xfrm>
          <a:off x="2697479" y="54292"/>
          <a:ext cx="2606040" cy="2606040"/>
        </a:xfrm>
        <a:prstGeom prst="ellipse">
          <a:avLst/>
        </a:prstGeom>
        <a:solidFill>
          <a:schemeClr val="accent2">
            <a:lumMod val="40000"/>
            <a:lumOff val="60000"/>
          </a:schemeClr>
        </a:solidFill>
        <a:ln>
          <a:solidFill>
            <a:schemeClr val="tx1"/>
          </a:solid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tx1"/>
              </a:solidFill>
            </a:rPr>
            <a:t>Curricular Restructuring</a:t>
          </a:r>
        </a:p>
        <a:p>
          <a:pPr lvl="0" algn="ctr" defTabSz="977900">
            <a:lnSpc>
              <a:spcPct val="90000"/>
            </a:lnSpc>
            <a:spcBef>
              <a:spcPct val="0"/>
            </a:spcBef>
            <a:spcAft>
              <a:spcPct val="35000"/>
            </a:spcAft>
          </a:pPr>
          <a:r>
            <a:rPr lang="en-US" sz="2200" kern="1200" dirty="0" smtClean="0">
              <a:solidFill>
                <a:schemeClr val="tx1"/>
              </a:solidFill>
            </a:rPr>
            <a:t>(college-specific)</a:t>
          </a:r>
          <a:endParaRPr lang="en-US" sz="2200" kern="1200" dirty="0">
            <a:solidFill>
              <a:schemeClr val="tx1"/>
            </a:solidFill>
          </a:endParaRPr>
        </a:p>
      </dsp:txBody>
      <dsp:txXfrm>
        <a:off x="3044951" y="510349"/>
        <a:ext cx="1911096" cy="1172718"/>
      </dsp:txXfrm>
    </dsp:sp>
    <dsp:sp modelId="{D1C27BD1-A82E-7646-A91B-82DD6402AF07}">
      <dsp:nvSpPr>
        <dsp:cNvPr id="0" name=""/>
        <dsp:cNvSpPr/>
      </dsp:nvSpPr>
      <dsp:spPr>
        <a:xfrm>
          <a:off x="3637826" y="1683067"/>
          <a:ext cx="2606040" cy="2606040"/>
        </a:xfrm>
        <a:prstGeom prst="ellipse">
          <a:avLst/>
        </a:prstGeom>
        <a:solidFill>
          <a:schemeClr val="accent3">
            <a:lumMod val="60000"/>
            <a:lumOff val="40000"/>
          </a:schemeClr>
        </a:solidFill>
        <a:ln>
          <a:solidFill>
            <a:schemeClr val="tx1"/>
          </a:solid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n-US" sz="2200" kern="1200" dirty="0" smtClean="0">
              <a:solidFill>
                <a:srgbClr val="000000"/>
              </a:solidFill>
            </a:rPr>
            <a:t>Classroom &amp; Diagnostic Assessments</a:t>
          </a:r>
          <a:endParaRPr lang="en-US" sz="2200" kern="1200" dirty="0">
            <a:solidFill>
              <a:srgbClr val="000000"/>
            </a:solidFill>
          </a:endParaRPr>
        </a:p>
      </dsp:txBody>
      <dsp:txXfrm>
        <a:off x="4434840" y="2356294"/>
        <a:ext cx="1563624" cy="1433322"/>
      </dsp:txXfrm>
    </dsp:sp>
    <dsp:sp modelId="{F53D9C9C-DF36-F048-A93A-D3BC020EC178}">
      <dsp:nvSpPr>
        <dsp:cNvPr id="0" name=""/>
        <dsp:cNvSpPr/>
      </dsp:nvSpPr>
      <dsp:spPr>
        <a:xfrm>
          <a:off x="1757133" y="1683067"/>
          <a:ext cx="2606040" cy="2606040"/>
        </a:xfrm>
        <a:prstGeom prst="ellipse">
          <a:avLst/>
        </a:prstGeom>
        <a:solidFill>
          <a:schemeClr val="accent3">
            <a:lumMod val="60000"/>
            <a:lumOff val="40000"/>
          </a:schemeClr>
        </a:solidFill>
        <a:ln>
          <a:solidFill>
            <a:schemeClr val="tx1"/>
          </a:solid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n-US" sz="2200" kern="1200" dirty="0" smtClean="0">
              <a:solidFill>
                <a:srgbClr val="000000"/>
              </a:solidFill>
            </a:rPr>
            <a:t>Instructional Approaches</a:t>
          </a:r>
          <a:endParaRPr lang="en-US" sz="2200" kern="1200" dirty="0">
            <a:solidFill>
              <a:srgbClr val="000000"/>
            </a:solidFill>
          </a:endParaRPr>
        </a:p>
      </dsp:txBody>
      <dsp:txXfrm>
        <a:off x="2002535" y="2356294"/>
        <a:ext cx="1563624" cy="14333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DF8618-02DC-0E4B-8BF6-980724936289}">
      <dsp:nvSpPr>
        <dsp:cNvPr id="0" name=""/>
        <dsp:cNvSpPr/>
      </dsp:nvSpPr>
      <dsp:spPr>
        <a:xfrm>
          <a:off x="1257299" y="0"/>
          <a:ext cx="5181600" cy="5181600"/>
        </a:xfrm>
        <a:prstGeom prst="diamond">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BF1CD2F-A38A-DA4C-9B86-31B4807B28B5}">
      <dsp:nvSpPr>
        <dsp:cNvPr id="0" name=""/>
        <dsp:cNvSpPr/>
      </dsp:nvSpPr>
      <dsp:spPr>
        <a:xfrm>
          <a:off x="1749551" y="492251"/>
          <a:ext cx="2020824" cy="2020824"/>
        </a:xfrm>
        <a:prstGeom prst="roundRect">
          <a:avLst/>
        </a:prstGeom>
        <a:solidFill>
          <a:schemeClr val="accent6"/>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Structural Redesign</a:t>
          </a:r>
          <a:endParaRPr lang="en-US" sz="2200" kern="1200" dirty="0"/>
        </a:p>
      </dsp:txBody>
      <dsp:txXfrm>
        <a:off x="1848199" y="590899"/>
        <a:ext cx="1823528" cy="1823528"/>
      </dsp:txXfrm>
    </dsp:sp>
    <dsp:sp modelId="{0B2B85DF-400E-BA49-83A8-D2BF5B6D6F96}">
      <dsp:nvSpPr>
        <dsp:cNvPr id="0" name=""/>
        <dsp:cNvSpPr/>
      </dsp:nvSpPr>
      <dsp:spPr>
        <a:xfrm>
          <a:off x="3925824" y="492251"/>
          <a:ext cx="2020824" cy="2020824"/>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Organizational &amp; Departmental Culture</a:t>
          </a:r>
          <a:endParaRPr lang="en-US" sz="2200" kern="1200" dirty="0"/>
        </a:p>
      </dsp:txBody>
      <dsp:txXfrm>
        <a:off x="4024472" y="590899"/>
        <a:ext cx="1823528" cy="1823528"/>
      </dsp:txXfrm>
    </dsp:sp>
    <dsp:sp modelId="{7373C9B4-555C-5543-92D3-E5DAF715A240}">
      <dsp:nvSpPr>
        <dsp:cNvPr id="0" name=""/>
        <dsp:cNvSpPr/>
      </dsp:nvSpPr>
      <dsp:spPr>
        <a:xfrm>
          <a:off x="1749551" y="2668524"/>
          <a:ext cx="2020824" cy="2020824"/>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Instructional Practices, Professional Roles</a:t>
          </a:r>
          <a:endParaRPr lang="en-US" sz="2200" kern="1200" dirty="0"/>
        </a:p>
      </dsp:txBody>
      <dsp:txXfrm>
        <a:off x="1848199" y="2767172"/>
        <a:ext cx="1823528" cy="1823528"/>
      </dsp:txXfrm>
    </dsp:sp>
    <dsp:sp modelId="{FD077658-EF6F-1245-B14A-19FD73E1AF61}">
      <dsp:nvSpPr>
        <dsp:cNvPr id="0" name=""/>
        <dsp:cNvSpPr/>
      </dsp:nvSpPr>
      <dsp:spPr>
        <a:xfrm>
          <a:off x="3925824" y="2668524"/>
          <a:ext cx="2020824" cy="2020824"/>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Student Perspectives &amp; Behaviors</a:t>
          </a:r>
          <a:endParaRPr lang="en-US" sz="2200" kern="1200" dirty="0"/>
        </a:p>
      </dsp:txBody>
      <dsp:txXfrm>
        <a:off x="4024472" y="2767172"/>
        <a:ext cx="1823528" cy="1823528"/>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B8E35B-74CD-4238-9347-22FAE1C29EBB}" type="datetimeFigureOut">
              <a:rPr lang="en-US" smtClean="0"/>
              <a:pPr/>
              <a:t>8/18/12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C76E1A-85B6-4B07-8CEB-7EA323234D77}" type="slidenum">
              <a:rPr lang="en-US" smtClean="0"/>
              <a:pPr/>
              <a:t>‹#›</a:t>
            </a:fld>
            <a:endParaRPr lang="en-US" dirty="0"/>
          </a:p>
        </p:txBody>
      </p:sp>
    </p:spTree>
    <p:extLst>
      <p:ext uri="{BB962C8B-B14F-4D97-AF65-F5344CB8AC3E}">
        <p14:creationId xmlns:p14="http://schemas.microsoft.com/office/powerpoint/2010/main" val="25653985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edr.sagepub.com/content/40/1/5.abstract" TargetMode="External"/><Relationship Id="rId4" Type="http://schemas.openxmlformats.org/officeDocument/2006/relationships/hyperlink" Target="http://www.carnegiefoundation.org/spotlight/webinar-bryk-gomez-building-networked-improvement-communities-in-education" TargetMode="External"/><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 Id="rId3" Type="http://schemas.openxmlformats.org/officeDocument/2006/relationships/hyperlink" Target="http://rethinking-precollege-math.wikispaces.com/SUMMER+2012+INSTITUTE"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E4E152E4-04D7-474C-9538-0AE52384479A}" type="slidenum">
              <a:rPr lang="en-US"/>
              <a:pPr/>
              <a:t>1</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Up to now at</a:t>
            </a:r>
            <a:r>
              <a:rPr lang="en-US" sz="1200" kern="1200" baseline="0" dirty="0" smtClean="0">
                <a:solidFill>
                  <a:schemeClr val="tx1"/>
                </a:solidFill>
                <a:effectLst/>
                <a:latin typeface="+mn-lt"/>
                <a:ea typeface="+mn-ea"/>
                <a:cs typeface="+mn-cs"/>
              </a:rPr>
              <a:t> these gatherings we’ve been all about </a:t>
            </a:r>
            <a:r>
              <a:rPr lang="en-US" sz="1200" kern="1200" dirty="0" smtClean="0">
                <a:solidFill>
                  <a:schemeClr val="tx1"/>
                </a:solidFill>
                <a:effectLst/>
                <a:latin typeface="+mn-lt"/>
                <a:ea typeface="+mn-ea"/>
                <a:cs typeface="+mn-cs"/>
              </a:rPr>
              <a:t>bringing new things to your attention and asking you to consider/explore</a:t>
            </a:r>
            <a:r>
              <a:rPr lang="en-US" sz="1200" kern="1200" baseline="0" dirty="0" smtClean="0">
                <a:solidFill>
                  <a:schemeClr val="tx1"/>
                </a:solidFill>
                <a:effectLst/>
                <a:latin typeface="+mn-lt"/>
                <a:ea typeface="+mn-ea"/>
                <a:cs typeface="+mn-cs"/>
              </a:rPr>
              <a:t> how those ideas and approaches might be useful to you in your work in the project</a:t>
            </a:r>
            <a:r>
              <a:rPr lang="en-US" sz="1200" kern="1200" dirty="0" smtClean="0">
                <a:solidFill>
                  <a:schemeClr val="tx1"/>
                </a:solidFill>
                <a:effectLst/>
                <a:latin typeface="+mn-lt"/>
                <a:ea typeface="+mn-ea"/>
                <a:cs typeface="+mn-cs"/>
              </a:rPr>
              <a:t>; this work it’s about reflecting and analyzing critically</a:t>
            </a:r>
            <a:r>
              <a:rPr lang="en-US" sz="1200" kern="1200" baseline="0" dirty="0" smtClean="0">
                <a:solidFill>
                  <a:schemeClr val="tx1"/>
                </a:solidFill>
                <a:effectLst/>
                <a:latin typeface="+mn-lt"/>
                <a:ea typeface="+mn-ea"/>
                <a:cs typeface="+mn-cs"/>
              </a:rPr>
              <a:t> your</a:t>
            </a:r>
            <a:r>
              <a:rPr lang="en-US" sz="1200" kern="1200" dirty="0" smtClean="0">
                <a:solidFill>
                  <a:schemeClr val="tx1"/>
                </a:solidFill>
                <a:effectLst/>
                <a:latin typeface="+mn-lt"/>
                <a:ea typeface="+mn-ea"/>
                <a:cs typeface="+mn-cs"/>
              </a:rPr>
              <a:t> experiences</a:t>
            </a:r>
            <a:r>
              <a:rPr lang="en-US" sz="1200" kern="1200" baseline="0" dirty="0" smtClean="0">
                <a:solidFill>
                  <a:schemeClr val="tx1"/>
                </a:solidFill>
                <a:effectLst/>
                <a:latin typeface="+mn-lt"/>
                <a:ea typeface="+mn-ea"/>
                <a:cs typeface="+mn-cs"/>
              </a:rPr>
              <a:t> and</a:t>
            </a:r>
            <a:r>
              <a:rPr lang="en-US" sz="1200" kern="1200" dirty="0" smtClean="0">
                <a:solidFill>
                  <a:schemeClr val="tx1"/>
                </a:solidFill>
                <a:effectLst/>
                <a:latin typeface="+mn-lt"/>
                <a:ea typeface="+mn-ea"/>
                <a:cs typeface="+mn-cs"/>
              </a:rPr>
              <a:t> own work around pre-college math and exploring how to sustain the work moving forward (NIC)</a:t>
            </a:r>
          </a:p>
          <a:p>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not about the fine</a:t>
            </a:r>
            <a:r>
              <a:rPr lang="en-US" baseline="0" dirty="0" smtClean="0"/>
              <a:t> grained creation of assignments but more about curriculum material resources shared across contexts. </a:t>
            </a:r>
            <a:endParaRPr lang="en-US" dirty="0"/>
          </a:p>
        </p:txBody>
      </p:sp>
      <p:sp>
        <p:nvSpPr>
          <p:cNvPr id="4" name="Slide Number Placeholder 3"/>
          <p:cNvSpPr>
            <a:spLocks noGrp="1"/>
          </p:cNvSpPr>
          <p:nvPr>
            <p:ph type="sldNum" sz="quarter" idx="10"/>
          </p:nvPr>
        </p:nvSpPr>
        <p:spPr/>
        <p:txBody>
          <a:bodyPr/>
          <a:lstStyle/>
          <a:p>
            <a:fld id="{01D3D281-AEE9-DB44-85EC-CDD4CAE1FAF6}" type="slidenum">
              <a:rPr lang="en-US" smtClean="0"/>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a:t>
            </a:r>
            <a:r>
              <a:rPr lang="en-US" baseline="0" dirty="0" smtClean="0"/>
              <a:t>s here</a:t>
            </a:r>
            <a:r>
              <a:rPr lang="en-US" dirty="0" smtClean="0"/>
              <a:t> them now so they will be included</a:t>
            </a:r>
            <a:r>
              <a:rPr lang="en-US" baseline="0" dirty="0" smtClean="0"/>
              <a:t> in </a:t>
            </a:r>
            <a:r>
              <a:rPr lang="en-US" baseline="0" smtClean="0"/>
              <a:t>your work. </a:t>
            </a:r>
            <a:endParaRPr lang="en-US" dirty="0"/>
          </a:p>
        </p:txBody>
      </p:sp>
      <p:sp>
        <p:nvSpPr>
          <p:cNvPr id="4" name="Slide Number Placeholder 3"/>
          <p:cNvSpPr>
            <a:spLocks noGrp="1"/>
          </p:cNvSpPr>
          <p:nvPr>
            <p:ph type="sldNum" sz="quarter" idx="10"/>
          </p:nvPr>
        </p:nvSpPr>
        <p:spPr/>
        <p:txBody>
          <a:bodyPr/>
          <a:lstStyle/>
          <a:p>
            <a:fld id="{01D3D281-AEE9-DB44-85EC-CDD4CAE1FAF6}" type="slidenum">
              <a:rPr lang="en-US" smtClean="0"/>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200" kern="1200" dirty="0" smtClean="0">
                <a:solidFill>
                  <a:schemeClr val="tx1"/>
                </a:solidFill>
                <a:effectLst/>
                <a:latin typeface="+mn-lt"/>
                <a:ea typeface="+mn-ea"/>
                <a:cs typeface="+mn-cs"/>
              </a:rPr>
              <a:t>I’d say the common emphasis is on </a:t>
            </a:r>
            <a:r>
              <a:rPr lang="en-US" sz="1200" b="1" kern="1200" dirty="0" smtClean="0">
                <a:solidFill>
                  <a:schemeClr val="tx1"/>
                </a:solidFill>
                <a:effectLst/>
                <a:latin typeface="+mn-lt"/>
                <a:ea typeface="+mn-ea"/>
                <a:cs typeface="+mn-cs"/>
              </a:rPr>
              <a:t>collaborative inquiry</a:t>
            </a:r>
            <a:r>
              <a:rPr lang="en-US" sz="1200" kern="1200" dirty="0" smtClean="0">
                <a:solidFill>
                  <a:schemeClr val="tx1"/>
                </a:solidFill>
                <a:effectLst/>
                <a:latin typeface="+mn-lt"/>
                <a:ea typeface="+mn-ea"/>
                <a:cs typeface="+mn-cs"/>
              </a:rPr>
              <a:t> and on what </a:t>
            </a:r>
            <a:r>
              <a:rPr lang="en-US" sz="1200" u="sng" kern="1200" dirty="0" smtClean="0">
                <a:solidFill>
                  <a:schemeClr val="tx1"/>
                </a:solidFill>
                <a:effectLst/>
                <a:latin typeface="+mn-lt"/>
                <a:ea typeface="+mn-ea"/>
                <a:cs typeface="+mn-cs"/>
                <a:hlinkClick r:id="rId3"/>
              </a:rPr>
              <a:t>Morris and </a:t>
            </a:r>
            <a:r>
              <a:rPr lang="en-US" sz="1200" u="sng" kern="1200" dirty="0" err="1" smtClean="0">
                <a:solidFill>
                  <a:schemeClr val="tx1"/>
                </a:solidFill>
                <a:effectLst/>
                <a:latin typeface="+mn-lt"/>
                <a:ea typeface="+mn-ea"/>
                <a:cs typeface="+mn-cs"/>
                <a:hlinkClick r:id="rId3"/>
              </a:rPr>
              <a:t>Hiebert</a:t>
            </a:r>
            <a:r>
              <a:rPr lang="en-US" sz="1200" kern="1200" dirty="0" smtClean="0">
                <a:solidFill>
                  <a:schemeClr val="tx1"/>
                </a:solidFill>
                <a:effectLst/>
                <a:latin typeface="+mn-lt"/>
                <a:ea typeface="+mn-ea"/>
                <a:cs typeface="+mn-cs"/>
              </a:rPr>
              <a:t> call “</a:t>
            </a:r>
            <a:r>
              <a:rPr lang="en-US" sz="1200" u="sng" kern="1200" dirty="0" smtClean="0">
                <a:solidFill>
                  <a:schemeClr val="tx1"/>
                </a:solidFill>
                <a:effectLst/>
                <a:latin typeface="+mn-lt"/>
                <a:ea typeface="+mn-ea"/>
                <a:cs typeface="+mn-cs"/>
              </a:rPr>
              <a:t>empirical tinkering</a:t>
            </a:r>
            <a:r>
              <a:rPr lang="en-US" sz="1200" kern="1200" dirty="0" smtClean="0">
                <a:solidFill>
                  <a:schemeClr val="tx1"/>
                </a:solidFill>
                <a:effectLst/>
                <a:latin typeface="+mn-lt"/>
                <a:ea typeface="+mn-ea"/>
                <a:cs typeface="+mn-cs"/>
              </a:rPr>
              <a:t>,” small changes that faculty are willing to try, primarily in the areas of classroom assessments and classroom exchanges.  The colleges are all engaged to varying degrees in activities in those areas; we’re not pushing them to do exactly the same things in exactly the same ways, but we are providing protocols, ongoing support, and technical assistance around inquiry processes and on the ways their efforts are connected to </a:t>
            </a:r>
            <a:r>
              <a:rPr lang="en-US" sz="1200" i="1" kern="1200" dirty="0" smtClean="0">
                <a:solidFill>
                  <a:schemeClr val="tx1"/>
                </a:solidFill>
                <a:effectLst/>
                <a:latin typeface="+mn-lt"/>
                <a:ea typeface="+mn-ea"/>
                <a:cs typeface="+mn-cs"/>
              </a:rPr>
              <a:t>increasing student engagement</a:t>
            </a:r>
            <a:r>
              <a:rPr lang="en-US" sz="1200" kern="1200" dirty="0" smtClean="0">
                <a:solidFill>
                  <a:schemeClr val="tx1"/>
                </a:solidFill>
                <a:effectLst/>
                <a:latin typeface="+mn-lt"/>
                <a:ea typeface="+mn-ea"/>
                <a:cs typeface="+mn-cs"/>
              </a:rPr>
              <a:t> and </a:t>
            </a:r>
            <a:r>
              <a:rPr lang="en-US" sz="1200" i="1" kern="1200" dirty="0" smtClean="0">
                <a:solidFill>
                  <a:schemeClr val="tx1"/>
                </a:solidFill>
                <a:effectLst/>
                <a:latin typeface="+mn-lt"/>
                <a:ea typeface="+mn-ea"/>
                <a:cs typeface="+mn-cs"/>
              </a:rPr>
              <a:t>improving mathematical understanding</a:t>
            </a:r>
            <a:r>
              <a:rPr lang="en-US" sz="1200" kern="1200" dirty="0" smtClean="0">
                <a:solidFill>
                  <a:schemeClr val="tx1"/>
                </a:solidFill>
                <a:effectLst/>
                <a:latin typeface="+mn-lt"/>
                <a:ea typeface="+mn-ea"/>
                <a:cs typeface="+mn-cs"/>
              </a:rPr>
              <a:t>. Over the course of the grant the goal is to support them in sharing their work in ways that help faculty learn from each other and that encourages the spread of innovations, both within the individual colleges and across the colleges in the project.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This kind of work requires a pretty substantial cultural shift for most faculty; they’re not necessarily willing to take responsibility for the lack of student achievement or progress in precollege math, preferring to blame the students or K-12 schools for the problems; they’re not used to focusing on teaching/learning issues, especially in a public way; and they’re not used to working collectively. Given the backdrop, and given the larger complex system within which this effort is operating (I think the Carnegie work around </a:t>
            </a:r>
            <a:r>
              <a:rPr lang="en-US" sz="1200" u="sng" kern="1200" dirty="0" smtClean="0">
                <a:solidFill>
                  <a:schemeClr val="tx1"/>
                </a:solidFill>
                <a:effectLst/>
                <a:latin typeface="+mn-lt"/>
                <a:ea typeface="+mn-ea"/>
                <a:cs typeface="+mn-cs"/>
                <a:hlinkClick r:id="rId4"/>
              </a:rPr>
              <a:t>“networked improvement communities”</a:t>
            </a:r>
            <a:r>
              <a:rPr lang="en-US" sz="1200" kern="1200" dirty="0" smtClean="0">
                <a:solidFill>
                  <a:schemeClr val="tx1"/>
                </a:solidFill>
                <a:effectLst/>
                <a:latin typeface="+mn-lt"/>
                <a:ea typeface="+mn-ea"/>
                <a:cs typeface="+mn-cs"/>
              </a:rPr>
              <a:t> does a great job of describing the “challenge space” of this work) we’re focusing our evaluation efforts on qualitative approaches to help us understand these shifts within the colleges in the project and how the faculty inquiry efforts and the practices focused on engagement and understanding within the project influence that process within the colleges as well as across the colleges. </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BC76E1A-85B6-4B07-8CEB-7EA323234D77}" type="slidenum">
              <a:rPr lang="en-US" smtClean="0"/>
              <a:pPr/>
              <a:t>2</a:t>
            </a:fld>
            <a:endParaRPr lang="en-US" dirty="0"/>
          </a:p>
        </p:txBody>
      </p:sp>
    </p:spTree>
    <p:extLst>
      <p:ext uri="{BB962C8B-B14F-4D97-AF65-F5344CB8AC3E}">
        <p14:creationId xmlns:p14="http://schemas.microsoft.com/office/powerpoint/2010/main" val="29500883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Based on our theory of change, I would argue that achieving our goals of increasing student engagement in math and deepening their mathematical understanding, especially in terms of going to any kind of scale, involves 1) </a:t>
            </a:r>
            <a:r>
              <a:rPr lang="en-US" sz="1200" i="1" kern="1200" dirty="0" smtClean="0">
                <a:solidFill>
                  <a:schemeClr val="tx1"/>
                </a:solidFill>
                <a:effectLst/>
                <a:latin typeface="+mn-lt"/>
                <a:ea typeface="+mn-ea"/>
                <a:cs typeface="+mn-cs"/>
              </a:rPr>
              <a:t>curricular change</a:t>
            </a:r>
            <a:r>
              <a:rPr lang="en-US" sz="1200" kern="1200" dirty="0" smtClean="0">
                <a:solidFill>
                  <a:schemeClr val="tx1"/>
                </a:solidFill>
                <a:effectLst/>
                <a:latin typeface="+mn-lt"/>
                <a:ea typeface="+mn-ea"/>
                <a:cs typeface="+mn-cs"/>
              </a:rPr>
              <a:t>, 2) more reflective and intentional</a:t>
            </a:r>
            <a:r>
              <a:rPr lang="en-US" sz="1200" i="1" kern="1200" dirty="0" smtClean="0">
                <a:solidFill>
                  <a:schemeClr val="tx1"/>
                </a:solidFill>
                <a:effectLst/>
                <a:latin typeface="+mn-lt"/>
                <a:ea typeface="+mn-ea"/>
                <a:cs typeface="+mn-cs"/>
              </a:rPr>
              <a:t> instruction</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and</a:t>
            </a:r>
            <a:r>
              <a:rPr lang="en-US" sz="1200" kern="1200" dirty="0" smtClean="0">
                <a:solidFill>
                  <a:schemeClr val="tx1"/>
                </a:solidFill>
                <a:effectLst/>
                <a:latin typeface="+mn-lt"/>
                <a:ea typeface="+mn-ea"/>
                <a:cs typeface="+mn-cs"/>
              </a:rPr>
              <a:t> 3) more focused and higher-quality </a:t>
            </a:r>
            <a:r>
              <a:rPr lang="en-US" sz="1200" i="1" kern="1200" dirty="0" smtClean="0">
                <a:solidFill>
                  <a:schemeClr val="tx1"/>
                </a:solidFill>
                <a:effectLst/>
                <a:latin typeface="+mn-lt"/>
                <a:ea typeface="+mn-ea"/>
                <a:cs typeface="+mn-cs"/>
              </a:rPr>
              <a:t>assessments</a:t>
            </a:r>
            <a:r>
              <a:rPr lang="en-US" sz="1200" kern="1200" dirty="0" smtClean="0">
                <a:solidFill>
                  <a:schemeClr val="tx1"/>
                </a:solidFill>
                <a:effectLst/>
                <a:latin typeface="+mn-lt"/>
                <a:ea typeface="+mn-ea"/>
                <a:cs typeface="+mn-cs"/>
              </a:rPr>
              <a:t>. You need to address all three areas but the </a:t>
            </a:r>
            <a:r>
              <a:rPr lang="en-US" sz="1200" u="sng" kern="1200" dirty="0" smtClean="0">
                <a:solidFill>
                  <a:schemeClr val="tx1"/>
                </a:solidFill>
                <a:effectLst/>
                <a:latin typeface="+mn-lt"/>
                <a:ea typeface="+mn-ea"/>
                <a:cs typeface="+mn-cs"/>
              </a:rPr>
              <a:t>real levers of change are the latter two</a:t>
            </a:r>
            <a:r>
              <a:rPr lang="en-US" sz="1200" kern="1200" dirty="0" smtClean="0">
                <a:solidFill>
                  <a:schemeClr val="tx1"/>
                </a:solidFill>
                <a:effectLst/>
                <a:latin typeface="+mn-lt"/>
                <a:ea typeface="+mn-ea"/>
                <a:cs typeface="+mn-cs"/>
              </a:rPr>
              <a:t>; changing curricular structures is really more of a “Trojan horse” that creates an opportunity to address the other areas. It’s very difficult making headway with significant numbers of faculty when you take on things like instruction and classroom assessment directly; I would argue it’s a “package deal” in that ultimately all three aspects have to be addressed—and it’s more than simply faculty </a:t>
            </a:r>
            <a:r>
              <a:rPr lang="en-US" sz="1200" u="sng" kern="1200" dirty="0" smtClean="0">
                <a:solidFill>
                  <a:schemeClr val="tx1"/>
                </a:solidFill>
                <a:effectLst/>
                <a:latin typeface="+mn-lt"/>
                <a:ea typeface="+mn-ea"/>
                <a:cs typeface="+mn-cs"/>
              </a:rPr>
              <a:t>accepting</a:t>
            </a:r>
            <a:r>
              <a:rPr lang="en-US" sz="1200" kern="1200" dirty="0" smtClean="0">
                <a:solidFill>
                  <a:schemeClr val="tx1"/>
                </a:solidFill>
                <a:effectLst/>
                <a:latin typeface="+mn-lt"/>
                <a:ea typeface="+mn-ea"/>
                <a:cs typeface="+mn-cs"/>
              </a:rPr>
              <a:t> their shared responsibility for student math achievement, it’s faculty collaborating closely with colleagues to act on and assess those responsibilities over time.</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There isn’t a single structural reform that we’re pursuing; we’ve deliberately chosen to allow the colleges in the project latitude around the question of “what math do we teach?” and focus on building some common effort around the other, and I would argue more significant, questions involved in the work: “how do we teach this math?” and “how do we know that our students have learned the math?” To the extent that the project reflects one “reform” and not seven, I’d say it’s around developing a critical mass of faculty in a precollege math program or department who acknowledge what they’re responsible for in terms of student achievement in precollege math and then through a range of shared protocols and practices figure out effective ways to address those responsibilities, both individually as faculty and more importantly collectively as a department or program. </a:t>
            </a:r>
          </a:p>
          <a:p>
            <a:endParaRPr lang="en-US" dirty="0" smtClean="0"/>
          </a:p>
        </p:txBody>
      </p:sp>
      <p:sp>
        <p:nvSpPr>
          <p:cNvPr id="23556" name="Slide Number Placeholder 3"/>
          <p:cNvSpPr>
            <a:spLocks noGrp="1"/>
          </p:cNvSpPr>
          <p:nvPr>
            <p:ph type="sldNum" sz="quarter" idx="5"/>
          </p:nvPr>
        </p:nvSpPr>
        <p:spPr>
          <a:noFill/>
        </p:spPr>
        <p:txBody>
          <a:bodyPr/>
          <a:lstStyle/>
          <a:p>
            <a:fld id="{F9BDF8A7-6F1A-4FF4-A9F8-F3F86BDB979A}"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“sharing” process should be about reflecting publicly and inviting others into making meaning together around your reflections and lessons learned, NOT descriptive show-and-tell presentations. The goal is to approach these discussions with a spirit of evidence-based collective inquiry. </a:t>
            </a:r>
          </a:p>
          <a:p>
            <a:endParaRPr lang="en-US" dirty="0" smtClean="0"/>
          </a:p>
        </p:txBody>
      </p:sp>
      <p:sp>
        <p:nvSpPr>
          <p:cNvPr id="4" name="Slide Number Placeholder 3"/>
          <p:cNvSpPr>
            <a:spLocks noGrp="1"/>
          </p:cNvSpPr>
          <p:nvPr>
            <p:ph type="sldNum" sz="quarter" idx="10"/>
          </p:nvPr>
        </p:nvSpPr>
        <p:spPr/>
        <p:txBody>
          <a:bodyPr/>
          <a:lstStyle/>
          <a:p>
            <a:fld id="{BBC76E1A-85B6-4B07-8CEB-7EA323234D77}" type="slidenum">
              <a:rPr lang="en-US" smtClean="0"/>
              <a:pPr/>
              <a:t>5</a:t>
            </a:fld>
            <a:endParaRPr lang="en-US" dirty="0"/>
          </a:p>
        </p:txBody>
      </p:sp>
    </p:spTree>
    <p:extLst>
      <p:ext uri="{BB962C8B-B14F-4D97-AF65-F5344CB8AC3E}">
        <p14:creationId xmlns:p14="http://schemas.microsoft.com/office/powerpoint/2010/main" val="14596441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(Annual reports as useful background—in packet and at </a:t>
            </a:r>
            <a:r>
              <a:rPr lang="en-US" u="sng" dirty="0" smtClean="0">
                <a:hlinkClick r:id="rId3"/>
              </a:rPr>
              <a:t>the 2012 Institute page on the RPM wiki</a:t>
            </a:r>
            <a:r>
              <a:rPr lang="en-US" dirty="0" smtClean="0"/>
              <a:t>)</a:t>
            </a:r>
          </a:p>
          <a:p>
            <a:endParaRPr lang="en-US" dirty="0"/>
          </a:p>
        </p:txBody>
      </p:sp>
      <p:sp>
        <p:nvSpPr>
          <p:cNvPr id="4" name="Slide Number Placeholder 3"/>
          <p:cNvSpPr>
            <a:spLocks noGrp="1"/>
          </p:cNvSpPr>
          <p:nvPr>
            <p:ph type="sldNum" sz="quarter" idx="10"/>
          </p:nvPr>
        </p:nvSpPr>
        <p:spPr/>
        <p:txBody>
          <a:bodyPr/>
          <a:lstStyle/>
          <a:p>
            <a:fld id="{BBC76E1A-85B6-4B07-8CEB-7EA323234D77}" type="slidenum">
              <a:rPr lang="en-US" smtClean="0"/>
              <a:pPr/>
              <a:t>6</a:t>
            </a:fld>
            <a:endParaRPr lang="en-US" dirty="0"/>
          </a:p>
        </p:txBody>
      </p:sp>
    </p:spTree>
    <p:extLst>
      <p:ext uri="{BB962C8B-B14F-4D97-AF65-F5344CB8AC3E}">
        <p14:creationId xmlns:p14="http://schemas.microsoft.com/office/powerpoint/2010/main" val="2025718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1D3D281-AEE9-DB44-85EC-CDD4CAE1FAF6}" type="slidenum">
              <a:rPr lang="en-US" smtClean="0"/>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dirty="0" smtClean="0"/>
              <a:t>These themes are what has</a:t>
            </a:r>
            <a:r>
              <a:rPr lang="en-US" baseline="0" dirty="0" smtClean="0"/>
              <a:t> emerged from my campus visits and preliminary analysis of those data. </a:t>
            </a:r>
          </a:p>
          <a:p>
            <a:pPr marL="228600" indent="-228600">
              <a:buNone/>
            </a:pPr>
            <a:r>
              <a:rPr lang="en-US" dirty="0" smtClean="0"/>
              <a:t>Not trying to make</a:t>
            </a:r>
            <a:r>
              <a:rPr lang="en-US" baseline="0" dirty="0" smtClean="0"/>
              <a:t> any grandiose claims about reform in pre-college—that’s where you come in. </a:t>
            </a:r>
          </a:p>
          <a:p>
            <a:pPr marL="228600" indent="-228600">
              <a:buNone/>
            </a:pPr>
            <a:r>
              <a:rPr lang="en-US" baseline="0" dirty="0" smtClean="0"/>
              <a:t> </a:t>
            </a:r>
          </a:p>
          <a:p>
            <a:pPr marL="228600" indent="-228600">
              <a:buNone/>
            </a:pPr>
            <a:endParaRPr lang="en-US" dirty="0" smtClean="0"/>
          </a:p>
          <a:p>
            <a:pPr marL="228600" indent="-228600">
              <a:buNone/>
            </a:pPr>
            <a:r>
              <a:rPr lang="en-US" dirty="0" smtClean="0"/>
              <a:t>2. The second purpose is</a:t>
            </a:r>
            <a:r>
              <a:rPr lang="en-US" baseline="0" dirty="0" smtClean="0"/>
              <a:t> to make it clear what you are expected to do and produce in your time in these sessions. We have a format of college team investigation, cross team elaboration and refinement, and college team caucusing and review that we will be following every day. This session has an abbreviated version of that format.  At different stages of that process, groups will be producing artifacts that will aid the next step. </a:t>
            </a:r>
          </a:p>
          <a:p>
            <a:pPr marL="228600" indent="-228600">
              <a:buNone/>
            </a:pPr>
            <a:endParaRPr lang="en-US" baseline="0" dirty="0" smtClean="0"/>
          </a:p>
          <a:p>
            <a:pPr marL="228600" indent="-228600">
              <a:buNone/>
            </a:pPr>
            <a:r>
              <a:rPr lang="en-US" baseline="0" dirty="0" smtClean="0"/>
              <a:t>3. We want to have a vibrant inquiry process. We are going to provide some ideas/documents that will launch the inquiry. The aim is to create an open intellectually engaging discussion that is grounded and </a:t>
            </a:r>
            <a:r>
              <a:rPr lang="en-US" baseline="0" dirty="0" err="1" smtClean="0"/>
              <a:t>scaffolded</a:t>
            </a:r>
            <a:r>
              <a:rPr lang="en-US" baseline="0" dirty="0" smtClean="0"/>
              <a:t> by this presentation and the materials we provide. </a:t>
            </a:r>
          </a:p>
          <a:p>
            <a:pPr marL="228600" indent="-228600">
              <a:buNone/>
            </a:pPr>
            <a:endParaRPr lang="en-US" baseline="0" dirty="0" smtClean="0"/>
          </a:p>
          <a:p>
            <a:pPr marL="228600" indent="-228600">
              <a:buNone/>
            </a:pPr>
            <a:r>
              <a:rPr lang="en-US" baseline="0" dirty="0" smtClean="0"/>
              <a:t>Of course, we would never seek to limit the scope of your inquiry. I’m going to introduce some themes, which you will be asked to consider, but if there areas that you feel are important and not included in these themes, please include them. </a:t>
            </a:r>
          </a:p>
          <a:p>
            <a:pPr marL="228600" indent="-228600">
              <a:buNone/>
            </a:pPr>
            <a:endParaRPr lang="en-US" baseline="0" dirty="0" smtClean="0"/>
          </a:p>
          <a:p>
            <a:pPr marL="228600" indent="-228600">
              <a:buNone/>
            </a:pPr>
            <a:endParaRPr lang="en-US" dirty="0"/>
          </a:p>
        </p:txBody>
      </p:sp>
      <p:sp>
        <p:nvSpPr>
          <p:cNvPr id="4" name="Slide Number Placeholder 3"/>
          <p:cNvSpPr>
            <a:spLocks noGrp="1"/>
          </p:cNvSpPr>
          <p:nvPr>
            <p:ph type="sldNum" sz="quarter" idx="10"/>
          </p:nvPr>
        </p:nvSpPr>
        <p:spPr/>
        <p:txBody>
          <a:bodyPr/>
          <a:lstStyle/>
          <a:p>
            <a:fld id="{01D3D281-AEE9-DB44-85EC-CDD4CAE1FAF6}" type="slidenum">
              <a:rPr lang="en-US" smtClean="0"/>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Everyone</a:t>
            </a:r>
            <a:r>
              <a:rPr lang="en-US" baseline="0" dirty="0" smtClean="0"/>
              <a:t> wants more success. Higher pass rates, more students earning college credits</a:t>
            </a:r>
          </a:p>
          <a:p>
            <a:endParaRPr lang="en-US" baseline="0" dirty="0" smtClean="0"/>
          </a:p>
          <a:p>
            <a:r>
              <a:rPr lang="en-US" dirty="0" smtClean="0"/>
              <a:t> heard many different kinds of answers regarding the aims:</a:t>
            </a:r>
          </a:p>
          <a:p>
            <a:r>
              <a:rPr lang="en-US" dirty="0" smtClean="0"/>
              <a:t>	</a:t>
            </a:r>
          </a:p>
        </p:txBody>
      </p:sp>
      <p:sp>
        <p:nvSpPr>
          <p:cNvPr id="4" name="Slide Number Placeholder 3"/>
          <p:cNvSpPr>
            <a:spLocks noGrp="1"/>
          </p:cNvSpPr>
          <p:nvPr>
            <p:ph type="sldNum" sz="quarter" idx="10"/>
          </p:nvPr>
        </p:nvSpPr>
        <p:spPr/>
        <p:txBody>
          <a:bodyPr/>
          <a:lstStyle/>
          <a:p>
            <a:fld id="{01D3D281-AEE9-DB44-85EC-CDD4CAE1FAF6}" type="slidenum">
              <a:rPr lang="en-US" smtClean="0"/>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 necessarily mutually exclusive </a:t>
            </a:r>
          </a:p>
          <a:p>
            <a:r>
              <a:rPr lang="en-US" dirty="0" smtClean="0"/>
              <a:t>Not an exhaustive list</a:t>
            </a:r>
          </a:p>
          <a:p>
            <a:r>
              <a:rPr lang="en-US" dirty="0" smtClean="0"/>
              <a:t>I think its possible to infer some of the problems</a:t>
            </a:r>
            <a:r>
              <a:rPr lang="en-US" baseline="0" dirty="0" smtClean="0"/>
              <a:t> that these changes intend to address—please by specific in your groups</a:t>
            </a:r>
          </a:p>
          <a:p>
            <a:endParaRPr lang="en-US" baseline="0" dirty="0" smtClean="0"/>
          </a:p>
          <a:p>
            <a:r>
              <a:rPr lang="en-US" baseline="0" dirty="0" smtClean="0"/>
              <a:t>How do these (and other changes that were made) address the need for higher levels of student engagement with mathematics and developing a deeper understanding of math concepts.</a:t>
            </a:r>
          </a:p>
          <a:p>
            <a:endParaRPr lang="en-US" baseline="0" dirty="0" smtClean="0"/>
          </a:p>
          <a:p>
            <a:endParaRPr lang="en-US" baseline="0" dirty="0" smtClean="0"/>
          </a:p>
          <a:p>
            <a:endParaRPr lang="en-US" baseline="0" dirty="0" smtClean="0"/>
          </a:p>
          <a:p>
            <a:endParaRPr lang="en-US" baseline="0" dirty="0" smtClean="0"/>
          </a:p>
          <a:p>
            <a:r>
              <a:rPr lang="en-US" baseline="0" dirty="0" smtClean="0"/>
              <a:t>These changes and it seems every college instituted some of them affect other aspects of the institutional structure</a:t>
            </a:r>
            <a:endParaRPr lang="en-US" dirty="0"/>
          </a:p>
        </p:txBody>
      </p:sp>
      <p:sp>
        <p:nvSpPr>
          <p:cNvPr id="4" name="Slide Number Placeholder 3"/>
          <p:cNvSpPr>
            <a:spLocks noGrp="1"/>
          </p:cNvSpPr>
          <p:nvPr>
            <p:ph type="sldNum" sz="quarter" idx="10"/>
          </p:nvPr>
        </p:nvSpPr>
        <p:spPr/>
        <p:txBody>
          <a:bodyPr/>
          <a:lstStyle/>
          <a:p>
            <a:fld id="{01D3D281-AEE9-DB44-85EC-CDD4CAE1FAF6}" type="slidenum">
              <a:rPr lang="en-US" smtClean="0"/>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AB5F78-54C8-4FF3-BD2B-F88F1834A62C}" type="datetimeFigureOut">
              <a:rPr lang="en-US" smtClean="0"/>
              <a:pPr/>
              <a:t>8/18/12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AB5F78-54C8-4FF3-BD2B-F88F1834A62C}" type="datetimeFigureOut">
              <a:rPr lang="en-US" smtClean="0"/>
              <a:pPr/>
              <a:t>8/18/12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AB5F78-54C8-4FF3-BD2B-F88F1834A62C}" type="datetimeFigureOut">
              <a:rPr lang="en-US" smtClean="0"/>
              <a:pPr/>
              <a:t>8/18/12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AB5F78-54C8-4FF3-BD2B-F88F1834A62C}" type="datetimeFigureOut">
              <a:rPr lang="en-US" smtClean="0"/>
              <a:pPr/>
              <a:t>8/18/12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AB5F78-54C8-4FF3-BD2B-F88F1834A62C}" type="datetimeFigureOut">
              <a:rPr lang="en-US" smtClean="0"/>
              <a:pPr/>
              <a:t>8/18/12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AB5F78-54C8-4FF3-BD2B-F88F1834A62C}" type="datetimeFigureOut">
              <a:rPr lang="en-US" smtClean="0"/>
              <a:pPr/>
              <a:t>8/18/12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AB5F78-54C8-4FF3-BD2B-F88F1834A62C}" type="datetimeFigureOut">
              <a:rPr lang="en-US" smtClean="0"/>
              <a:pPr/>
              <a:t>8/18/12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AB5F78-54C8-4FF3-BD2B-F88F1834A62C}" type="datetimeFigureOut">
              <a:rPr lang="en-US" smtClean="0"/>
              <a:pPr/>
              <a:t>8/18/12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AB5F78-54C8-4FF3-BD2B-F88F1834A62C}" type="datetimeFigureOut">
              <a:rPr lang="en-US" smtClean="0"/>
              <a:pPr/>
              <a:t>8/18/12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AB5F78-54C8-4FF3-BD2B-F88F1834A62C}" type="datetimeFigureOut">
              <a:rPr lang="en-US" smtClean="0"/>
              <a:pPr/>
              <a:t>8/18/12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AB5F78-54C8-4FF3-BD2B-F88F1834A62C}" type="datetimeFigureOut">
              <a:rPr lang="en-US" smtClean="0"/>
              <a:pPr/>
              <a:t>8/18/12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AB5F78-54C8-4FF3-BD2B-F88F1834A62C}" type="datetimeFigureOut">
              <a:rPr lang="en-US" smtClean="0"/>
              <a:pPr/>
              <a:t>8/18/12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33426C-0A21-4C76-8503-47074C29943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5"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571500" y="1600200"/>
            <a:ext cx="8001000" cy="1023937"/>
          </a:xfrm>
        </p:spPr>
        <p:txBody>
          <a:bodyPr>
            <a:normAutofit/>
          </a:bodyPr>
          <a:lstStyle/>
          <a:p>
            <a:r>
              <a:rPr lang="en-US" sz="4000" dirty="0" smtClean="0">
                <a:solidFill>
                  <a:schemeClr val="tx2"/>
                </a:solidFill>
              </a:rPr>
              <a:t>RPM Summer Institute 2012:</a:t>
            </a:r>
            <a:endParaRPr lang="en-US" dirty="0" smtClean="0"/>
          </a:p>
        </p:txBody>
      </p:sp>
      <p:pic>
        <p:nvPicPr>
          <p:cNvPr id="5124" name="Picture 4" descr="Highline Poster.jpg"/>
          <p:cNvPicPr>
            <a:picLocks noChangeAspect="1"/>
          </p:cNvPicPr>
          <p:nvPr/>
        </p:nvPicPr>
        <p:blipFill>
          <a:blip r:embed="rId3" cstate="print"/>
          <a:srcRect/>
          <a:stretch>
            <a:fillRect/>
          </a:stretch>
        </p:blipFill>
        <p:spPr bwMode="auto">
          <a:xfrm>
            <a:off x="21710" y="3055625"/>
            <a:ext cx="2493761" cy="3778426"/>
          </a:xfrm>
          <a:prstGeom prst="rect">
            <a:avLst/>
          </a:prstGeom>
          <a:noFill/>
          <a:ln w="9525">
            <a:noFill/>
            <a:miter lim="800000"/>
            <a:headEnd/>
            <a:tailEnd/>
          </a:ln>
        </p:spPr>
      </p:pic>
      <p:pic>
        <p:nvPicPr>
          <p:cNvPr id="5126" name="Picture 6" descr="Pierce RPM Poster.jpg"/>
          <p:cNvPicPr>
            <a:picLocks noChangeAspect="1"/>
          </p:cNvPicPr>
          <p:nvPr/>
        </p:nvPicPr>
        <p:blipFill>
          <a:blip r:embed="rId4" cstate="print"/>
          <a:srcRect/>
          <a:stretch>
            <a:fillRect/>
          </a:stretch>
        </p:blipFill>
        <p:spPr bwMode="auto">
          <a:xfrm>
            <a:off x="6629399" y="3055625"/>
            <a:ext cx="2518951" cy="3778426"/>
          </a:xfrm>
          <a:prstGeom prst="rect">
            <a:avLst/>
          </a:prstGeom>
          <a:noFill/>
          <a:ln w="9525">
            <a:noFill/>
            <a:miter lim="800000"/>
            <a:headEnd/>
            <a:tailEnd/>
          </a:ln>
        </p:spPr>
      </p:pic>
      <p:pic>
        <p:nvPicPr>
          <p:cNvPr id="1026" name="Picture 2" descr="C:\Users\BMoore\Pictures\rpm-logo-enhanced-web.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35288" y="152400"/>
            <a:ext cx="3273425" cy="117633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515471" y="3055625"/>
            <a:ext cx="4094333" cy="2554545"/>
          </a:xfrm>
          <a:prstGeom prst="rect">
            <a:avLst/>
          </a:prstGeom>
          <a:noFill/>
        </p:spPr>
        <p:txBody>
          <a:bodyPr wrap="square" rtlCol="0">
            <a:spAutoFit/>
          </a:bodyPr>
          <a:lstStyle/>
          <a:p>
            <a:pPr algn="ctr"/>
            <a:r>
              <a:rPr lang="en-US" sz="4000" dirty="0">
                <a:solidFill>
                  <a:schemeClr val="tx2"/>
                </a:solidFill>
              </a:rPr>
              <a:t>Exploring Key Themes to Build a Model for Pre-College </a:t>
            </a:r>
            <a:r>
              <a:rPr lang="en-US" sz="4000" dirty="0" smtClean="0">
                <a:solidFill>
                  <a:schemeClr val="tx2"/>
                </a:solidFill>
              </a:rPr>
              <a:t>Math</a:t>
            </a:r>
            <a:endParaRPr lang="en-US" sz="4000" dirty="0"/>
          </a:p>
        </p:txBody>
      </p:sp>
    </p:spTree>
    <p:extLst>
      <p:ext uri="{BB962C8B-B14F-4D97-AF65-F5344CB8AC3E}">
        <p14:creationId xmlns:p14="http://schemas.microsoft.com/office/powerpoint/2010/main" val="93655723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Changes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Remove</a:t>
            </a:r>
            <a:r>
              <a:rPr lang="en-US" baseline="0" dirty="0" smtClean="0"/>
              <a:t> repetition</a:t>
            </a:r>
          </a:p>
          <a:p>
            <a:r>
              <a:rPr lang="en-US" baseline="0" dirty="0" smtClean="0"/>
              <a:t>Select topics </a:t>
            </a:r>
            <a:r>
              <a:rPr lang="en-US" dirty="0" smtClean="0"/>
              <a:t>for importance/coherence/application possibilities</a:t>
            </a:r>
            <a:endParaRPr lang="en-US" baseline="0" dirty="0" smtClean="0"/>
          </a:p>
          <a:p>
            <a:r>
              <a:rPr lang="en-US" baseline="0" dirty="0" smtClean="0"/>
              <a:t>Sequence </a:t>
            </a:r>
            <a:r>
              <a:rPr lang="en-US" dirty="0" smtClean="0"/>
              <a:t>topics/courses to increase coherence</a:t>
            </a:r>
          </a:p>
          <a:p>
            <a:r>
              <a:rPr lang="en-US" dirty="0" smtClean="0"/>
              <a:t>Better a</a:t>
            </a:r>
            <a:r>
              <a:rPr lang="en-US" baseline="0" dirty="0" smtClean="0"/>
              <a:t>lign topics and/or</a:t>
            </a:r>
            <a:r>
              <a:rPr lang="en-US" dirty="0" smtClean="0"/>
              <a:t> materials </a:t>
            </a:r>
            <a:r>
              <a:rPr lang="en-US" baseline="0" dirty="0" smtClean="0"/>
              <a:t>with demands of science courses (or other pathways)</a:t>
            </a:r>
          </a:p>
          <a:p>
            <a:r>
              <a:rPr lang="en-US" dirty="0" smtClean="0"/>
              <a:t>Develop new materials (contextualized, open ended tasks)</a:t>
            </a:r>
            <a:endParaRPr lang="en-US" baseline="0" dirty="0" smtClean="0"/>
          </a:p>
          <a:p>
            <a:r>
              <a:rPr lang="en-US" baseline="0" dirty="0" smtClean="0"/>
              <a:t>Include attribute</a:t>
            </a:r>
            <a:r>
              <a:rPr lang="en-US" dirty="0" smtClean="0"/>
              <a:t> development</a:t>
            </a:r>
            <a:r>
              <a:rPr lang="en-US" baseline="0" dirty="0" smtClean="0"/>
              <a:t> as part of </a:t>
            </a:r>
            <a:r>
              <a:rPr lang="en-US" dirty="0" smtClean="0"/>
              <a:t>sequence</a:t>
            </a:r>
            <a:r>
              <a:rPr lang="en-US" baseline="0" dirty="0" smtClean="0"/>
              <a:t> </a:t>
            </a:r>
          </a:p>
          <a:p>
            <a:r>
              <a:rPr lang="en-US" baseline="0" dirty="0" smtClean="0"/>
              <a:t>Opportunities</a:t>
            </a:r>
            <a:r>
              <a:rPr lang="en-US" dirty="0" smtClean="0"/>
              <a:t> for partial /double course credit</a:t>
            </a:r>
            <a:endParaRPr lang="en-US" baseline="0" dirty="0" smtClean="0"/>
          </a:p>
          <a:p>
            <a:r>
              <a:rPr lang="en-US" baseline="0" dirty="0" smtClean="0"/>
              <a:t>Reduce number of courses </a:t>
            </a:r>
            <a:r>
              <a:rPr lang="en-US" dirty="0" smtClean="0"/>
              <a:t>to decrease </a:t>
            </a:r>
            <a:r>
              <a:rPr lang="en-US" baseline="0" dirty="0" smtClean="0"/>
              <a:t>exit points</a:t>
            </a:r>
          </a:p>
          <a:p>
            <a:r>
              <a:rPr lang="en-US" dirty="0" smtClean="0"/>
              <a:t>Technology use (graphing calculator, online homework)</a:t>
            </a:r>
            <a:endParaRPr lang="en-US" baseline="0" dirty="0" smtClean="0"/>
          </a:p>
          <a:p>
            <a:endParaRPr lang="en-US" dirty="0"/>
          </a:p>
        </p:txBody>
      </p:sp>
    </p:spTree>
    <p:extLst>
      <p:ext uri="{BB962C8B-B14F-4D97-AF65-F5344CB8AC3E}">
        <p14:creationId xmlns:p14="http://schemas.microsoft.com/office/powerpoint/2010/main" val="14167256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and Designing Materials</a:t>
            </a:r>
            <a:endParaRPr lang="en-US" dirty="0"/>
          </a:p>
        </p:txBody>
      </p:sp>
      <p:sp>
        <p:nvSpPr>
          <p:cNvPr id="3" name="Content Placeholder 2"/>
          <p:cNvSpPr>
            <a:spLocks noGrp="1"/>
          </p:cNvSpPr>
          <p:nvPr>
            <p:ph idx="1"/>
          </p:nvPr>
        </p:nvSpPr>
        <p:spPr/>
        <p:txBody>
          <a:bodyPr/>
          <a:lstStyle/>
          <a:p>
            <a:r>
              <a:rPr lang="en-US" dirty="0" smtClean="0"/>
              <a:t>Finding materials that match curricular </a:t>
            </a:r>
            <a:r>
              <a:rPr lang="en-US" dirty="0" smtClean="0"/>
              <a:t>demands</a:t>
            </a:r>
          </a:p>
          <a:p>
            <a:endParaRPr lang="en-US" dirty="0"/>
          </a:p>
          <a:p>
            <a:endParaRPr lang="en-US" dirty="0" smtClean="0"/>
          </a:p>
          <a:p>
            <a:r>
              <a:rPr lang="en-US" dirty="0" smtClean="0"/>
              <a:t>Designing and/or customizing materials that meet department needs</a:t>
            </a:r>
          </a:p>
        </p:txBody>
      </p:sp>
    </p:spTree>
    <p:extLst>
      <p:ext uri="{BB962C8B-B14F-4D97-AF65-F5344CB8AC3E}">
        <p14:creationId xmlns:p14="http://schemas.microsoft.com/office/powerpoint/2010/main" val="221102246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Placement</a:t>
            </a:r>
            <a:endParaRPr lang="en-US" dirty="0"/>
          </a:p>
        </p:txBody>
      </p:sp>
      <p:sp>
        <p:nvSpPr>
          <p:cNvPr id="3" name="Content Placeholder 2"/>
          <p:cNvSpPr>
            <a:spLocks noGrp="1"/>
          </p:cNvSpPr>
          <p:nvPr>
            <p:ph idx="1"/>
          </p:nvPr>
        </p:nvSpPr>
        <p:spPr>
          <a:xfrm>
            <a:off x="457200" y="1600200"/>
            <a:ext cx="8229600" cy="4876800"/>
          </a:xfrm>
        </p:spPr>
        <p:txBody>
          <a:bodyPr>
            <a:normAutofit/>
          </a:bodyPr>
          <a:lstStyle/>
          <a:p>
            <a:r>
              <a:rPr lang="en-US" dirty="0" smtClean="0"/>
              <a:t>Test Quality</a:t>
            </a:r>
          </a:p>
          <a:p>
            <a:pPr lvl="1"/>
            <a:r>
              <a:rPr lang="en-US" dirty="0" smtClean="0"/>
              <a:t>How does the test align with new courses?</a:t>
            </a:r>
          </a:p>
          <a:p>
            <a:pPr lvl="1"/>
            <a:r>
              <a:rPr lang="en-US" dirty="0" smtClean="0"/>
              <a:t>How accurately does it predict performance</a:t>
            </a:r>
            <a:r>
              <a:rPr lang="en-US" dirty="0" smtClean="0"/>
              <a:t>?</a:t>
            </a:r>
          </a:p>
          <a:p>
            <a:pPr lvl="1"/>
            <a:endParaRPr lang="en-US" dirty="0" smtClean="0"/>
          </a:p>
          <a:p>
            <a:r>
              <a:rPr lang="en-US" dirty="0" smtClean="0"/>
              <a:t>Test Performance</a:t>
            </a:r>
          </a:p>
          <a:p>
            <a:pPr lvl="1"/>
            <a:r>
              <a:rPr lang="en-US" dirty="0" smtClean="0"/>
              <a:t>How are students informed about the importance of the placement test?</a:t>
            </a:r>
          </a:p>
          <a:p>
            <a:pPr lvl="1"/>
            <a:r>
              <a:rPr lang="en-US" dirty="0" smtClean="0"/>
              <a:t>How are students encouraged and supported to maximize placement test performance?</a:t>
            </a:r>
            <a:endParaRPr lang="en-US" dirty="0"/>
          </a:p>
        </p:txBody>
      </p:sp>
    </p:spTree>
    <p:extLst>
      <p:ext uri="{BB962C8B-B14F-4D97-AF65-F5344CB8AC3E}">
        <p14:creationId xmlns:p14="http://schemas.microsoft.com/office/powerpoint/2010/main" val="419330258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a:t>
            </a:r>
            <a:endParaRPr lang="en-US" dirty="0"/>
          </a:p>
        </p:txBody>
      </p:sp>
      <p:sp>
        <p:nvSpPr>
          <p:cNvPr id="3" name="Content Placeholder 2"/>
          <p:cNvSpPr>
            <a:spLocks noGrp="1"/>
          </p:cNvSpPr>
          <p:nvPr>
            <p:ph idx="1"/>
          </p:nvPr>
        </p:nvSpPr>
        <p:spPr/>
        <p:txBody>
          <a:bodyPr/>
          <a:lstStyle/>
          <a:p>
            <a:r>
              <a:rPr lang="en-US" dirty="0" smtClean="0"/>
              <a:t>Are common assessments used in the new sequence? </a:t>
            </a:r>
            <a:endParaRPr lang="en-US" dirty="0" smtClean="0"/>
          </a:p>
          <a:p>
            <a:endParaRPr lang="en-US" dirty="0"/>
          </a:p>
          <a:p>
            <a:endParaRPr lang="en-US" dirty="0" smtClean="0"/>
          </a:p>
          <a:p>
            <a:r>
              <a:rPr lang="en-US" dirty="0" smtClean="0"/>
              <a:t>How do they support meeting new sequence goals? </a:t>
            </a:r>
            <a:endParaRPr lang="en-US" dirty="0"/>
          </a:p>
        </p:txBody>
      </p:sp>
    </p:spTree>
    <p:extLst>
      <p:ext uri="{BB962C8B-B14F-4D97-AF65-F5344CB8AC3E}">
        <p14:creationId xmlns:p14="http://schemas.microsoft.com/office/powerpoint/2010/main" val="89860417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Services</a:t>
            </a:r>
            <a:endParaRPr lang="en-US" dirty="0"/>
          </a:p>
        </p:txBody>
      </p:sp>
      <p:sp>
        <p:nvSpPr>
          <p:cNvPr id="3" name="Content Placeholder 2"/>
          <p:cNvSpPr>
            <a:spLocks noGrp="1"/>
          </p:cNvSpPr>
          <p:nvPr>
            <p:ph idx="1"/>
          </p:nvPr>
        </p:nvSpPr>
        <p:spPr/>
        <p:txBody>
          <a:bodyPr/>
          <a:lstStyle/>
          <a:p>
            <a:r>
              <a:rPr lang="en-US" dirty="0" smtClean="0"/>
              <a:t>Advising</a:t>
            </a:r>
          </a:p>
          <a:p>
            <a:pPr lvl="1"/>
            <a:r>
              <a:rPr lang="en-US" dirty="0" smtClean="0"/>
              <a:t>How are counselors informed of different course options (are they capable of guiding students?)</a:t>
            </a:r>
          </a:p>
          <a:p>
            <a:pPr lvl="1"/>
            <a:r>
              <a:rPr lang="en-US" dirty="0" smtClean="0"/>
              <a:t>What role do math faculty play in advising</a:t>
            </a:r>
            <a:r>
              <a:rPr lang="en-US" dirty="0" smtClean="0"/>
              <a:t>?</a:t>
            </a:r>
          </a:p>
          <a:p>
            <a:pPr lvl="1"/>
            <a:endParaRPr lang="en-US" dirty="0" smtClean="0"/>
          </a:p>
          <a:p>
            <a:r>
              <a:rPr lang="en-US" dirty="0" smtClean="0"/>
              <a:t>Registration</a:t>
            </a:r>
          </a:p>
          <a:p>
            <a:pPr lvl="1"/>
            <a:r>
              <a:rPr lang="en-US" dirty="0" smtClean="0"/>
              <a:t>What challenges have new courses and credit options created? How have they been addressed?</a:t>
            </a:r>
            <a:endParaRPr lang="en-US" dirty="0"/>
          </a:p>
        </p:txBody>
      </p:sp>
    </p:spTree>
    <p:extLst>
      <p:ext uri="{BB962C8B-B14F-4D97-AF65-F5344CB8AC3E}">
        <p14:creationId xmlns:p14="http://schemas.microsoft.com/office/powerpoint/2010/main" val="262137875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a:t>
            </a:r>
            <a:endParaRPr lang="en-US" dirty="0"/>
          </a:p>
        </p:txBody>
      </p:sp>
      <p:sp>
        <p:nvSpPr>
          <p:cNvPr id="3" name="Content Placeholder 2"/>
          <p:cNvSpPr>
            <a:spLocks noGrp="1"/>
          </p:cNvSpPr>
          <p:nvPr>
            <p:ph idx="1"/>
          </p:nvPr>
        </p:nvSpPr>
        <p:spPr/>
        <p:txBody>
          <a:bodyPr/>
          <a:lstStyle/>
          <a:p>
            <a:r>
              <a:rPr lang="en-US" dirty="0" smtClean="0"/>
              <a:t>Are there important elements of restructuring not considered here? </a:t>
            </a:r>
          </a:p>
          <a:p>
            <a:pPr>
              <a:buNone/>
            </a:pPr>
            <a:endParaRPr lang="en-US" dirty="0"/>
          </a:p>
        </p:txBody>
      </p:sp>
    </p:spTree>
    <p:extLst>
      <p:ext uri="{BB962C8B-B14F-4D97-AF65-F5344CB8AC3E}">
        <p14:creationId xmlns:p14="http://schemas.microsoft.com/office/powerpoint/2010/main" val="105123327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Key Elements of RPM Project </a:t>
            </a:r>
            <a:endParaRPr lang="en-US" dirty="0"/>
          </a:p>
        </p:txBody>
      </p:sp>
      <p:sp>
        <p:nvSpPr>
          <p:cNvPr id="3" name="Content Placeholder 2"/>
          <p:cNvSpPr>
            <a:spLocks noGrp="1"/>
          </p:cNvSpPr>
          <p:nvPr>
            <p:ph idx="1"/>
          </p:nvPr>
        </p:nvSpPr>
        <p:spPr>
          <a:xfrm>
            <a:off x="457200" y="1600200"/>
            <a:ext cx="8305800" cy="4800600"/>
          </a:xfrm>
        </p:spPr>
        <p:txBody>
          <a:bodyPr>
            <a:normAutofit lnSpcReduction="10000"/>
          </a:bodyPr>
          <a:lstStyle/>
          <a:p>
            <a:pPr>
              <a:buFont typeface="Wingdings" charset="2"/>
              <a:buChar char="Ø"/>
            </a:pPr>
            <a:r>
              <a:rPr lang="en-US" dirty="0" smtClean="0"/>
              <a:t>Shared understandings and collective </a:t>
            </a:r>
            <a:r>
              <a:rPr lang="en-US" dirty="0" smtClean="0"/>
              <a:t>responsibilities</a:t>
            </a:r>
          </a:p>
          <a:p>
            <a:pPr>
              <a:buFont typeface="Wingdings" charset="2"/>
              <a:buChar char="Ø"/>
            </a:pPr>
            <a:endParaRPr lang="en-US" dirty="0" smtClean="0"/>
          </a:p>
          <a:p>
            <a:pPr>
              <a:buFont typeface="Wingdings" charset="2"/>
              <a:buChar char="Ø"/>
            </a:pPr>
            <a:r>
              <a:rPr lang="en-US" dirty="0" smtClean="0"/>
              <a:t>Collaborative inquiry focused on core areas of educational </a:t>
            </a:r>
            <a:r>
              <a:rPr lang="en-US" dirty="0" smtClean="0"/>
              <a:t>practice</a:t>
            </a:r>
          </a:p>
          <a:p>
            <a:pPr>
              <a:buFont typeface="Wingdings" charset="2"/>
              <a:buChar char="Ø"/>
            </a:pPr>
            <a:endParaRPr lang="en-US" dirty="0" smtClean="0"/>
          </a:p>
          <a:p>
            <a:pPr>
              <a:buFont typeface="Wingdings" charset="2"/>
              <a:buChar char="Ø"/>
            </a:pPr>
            <a:r>
              <a:rPr lang="en-US" dirty="0" smtClean="0"/>
              <a:t>Small changes (“</a:t>
            </a:r>
            <a:r>
              <a:rPr lang="en-US" dirty="0"/>
              <a:t>empirical </a:t>
            </a:r>
            <a:r>
              <a:rPr lang="en-US" dirty="0" smtClean="0"/>
              <a:t>tinkering”) around increasing student engagement and improving mathematical </a:t>
            </a:r>
            <a:r>
              <a:rPr lang="en-US" dirty="0" smtClean="0"/>
              <a:t>understanding</a:t>
            </a:r>
            <a:endParaRPr lang="en-US" dirty="0" smtClean="0"/>
          </a:p>
        </p:txBody>
      </p:sp>
    </p:spTree>
    <p:extLst>
      <p:ext uri="{BB962C8B-B14F-4D97-AF65-F5344CB8AC3E}">
        <p14:creationId xmlns:p14="http://schemas.microsoft.com/office/powerpoint/2010/main" val="207122353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838200" y="5943600"/>
            <a:ext cx="7086600" cy="762000"/>
          </a:xfrm>
          <a:prstGeom prst="rect">
            <a:avLst/>
          </a:prstGeom>
          <a:solidFill>
            <a:schemeClr val="accent4">
              <a:lumMod val="60000"/>
              <a:lumOff val="40000"/>
            </a:schemeClr>
          </a:solidFill>
          <a:ln w="9525" cap="flat" cmpd="sng" algn="ctr">
            <a:solidFill>
              <a:schemeClr val="tx1"/>
            </a:solidFill>
            <a:prstDash val="solid"/>
            <a:round/>
            <a:headEnd type="none" w="med" len="med"/>
            <a:tailEnd type="none" w="med" len="med"/>
          </a:ln>
          <a:effectLst/>
        </p:spPr>
        <p:txBody>
          <a:bodyPr/>
          <a:lstStyle/>
          <a:p>
            <a:pPr algn="ctr" eaLnBrk="0" hangingPunct="0">
              <a:defRPr/>
            </a:pPr>
            <a:r>
              <a:rPr lang="en-US" dirty="0"/>
              <a:t>Faculty support through professional “community of practice” </a:t>
            </a:r>
          </a:p>
        </p:txBody>
      </p:sp>
      <p:sp>
        <p:nvSpPr>
          <p:cNvPr id="7171" name="Title 1"/>
          <p:cNvSpPr>
            <a:spLocks noGrp="1"/>
          </p:cNvSpPr>
          <p:nvPr>
            <p:ph type="title"/>
          </p:nvPr>
        </p:nvSpPr>
        <p:spPr>
          <a:xfrm>
            <a:off x="1088020" y="152400"/>
            <a:ext cx="6629400" cy="1219200"/>
          </a:xfrm>
        </p:spPr>
        <p:txBody>
          <a:bodyPr>
            <a:normAutofit fontScale="90000"/>
          </a:bodyPr>
          <a:lstStyle/>
          <a:p>
            <a:r>
              <a:rPr lang="en-US" sz="3400" dirty="0" smtClean="0"/>
              <a:t>Improving Student Learning in Math:</a:t>
            </a:r>
            <a:br>
              <a:rPr lang="en-US" sz="3400" dirty="0" smtClean="0"/>
            </a:br>
            <a:r>
              <a:rPr lang="en-US" sz="3400" dirty="0" smtClean="0"/>
              <a:t>Core </a:t>
            </a:r>
            <a:r>
              <a:rPr lang="en-US" sz="3400" dirty="0" smtClean="0"/>
              <a:t>Areas of Educational </a:t>
            </a:r>
            <a:r>
              <a:rPr lang="en-US" sz="3400" dirty="0" smtClean="0"/>
              <a:t>Practice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77005823"/>
              </p:ext>
            </p:extLst>
          </p:nvPr>
        </p:nvGraphicFramePr>
        <p:xfrm>
          <a:off x="457200" y="1447800"/>
          <a:ext cx="80010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7291463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84238"/>
          </a:xfrm>
        </p:spPr>
        <p:txBody>
          <a:bodyPr/>
          <a:lstStyle/>
          <a:p>
            <a:r>
              <a:rPr lang="en-US" dirty="0" smtClean="0"/>
              <a:t>Institute Goal</a:t>
            </a:r>
            <a:endParaRPr lang="en-US" dirty="0"/>
          </a:p>
        </p:txBody>
      </p:sp>
      <p:sp>
        <p:nvSpPr>
          <p:cNvPr id="3" name="Content Placeholder 2"/>
          <p:cNvSpPr>
            <a:spLocks noGrp="1"/>
          </p:cNvSpPr>
          <p:nvPr>
            <p:ph idx="1"/>
          </p:nvPr>
        </p:nvSpPr>
        <p:spPr>
          <a:xfrm>
            <a:off x="457200" y="1295400"/>
            <a:ext cx="8229600" cy="4800600"/>
          </a:xfrm>
          <a:solidFill>
            <a:schemeClr val="accent6">
              <a:lumMod val="60000"/>
              <a:lumOff val="40000"/>
            </a:schemeClr>
          </a:solidFill>
        </p:spPr>
        <p:txBody>
          <a:bodyPr>
            <a:normAutofit/>
          </a:bodyPr>
          <a:lstStyle/>
          <a:p>
            <a:pPr marL="514350" indent="-514350">
              <a:buFont typeface="+mj-lt"/>
              <a:buAutoNum type="arabicPeriod"/>
            </a:pPr>
            <a:r>
              <a:rPr lang="en-US" dirty="0" smtClean="0"/>
              <a:t>Use your </a:t>
            </a:r>
            <a:r>
              <a:rPr lang="en-US" dirty="0"/>
              <a:t>experiences and </a:t>
            </a:r>
            <a:r>
              <a:rPr lang="en-US" dirty="0" smtClean="0"/>
              <a:t>“lessons learned” in the project </a:t>
            </a:r>
            <a:r>
              <a:rPr lang="en-US" dirty="0"/>
              <a:t>to </a:t>
            </a:r>
            <a:r>
              <a:rPr lang="en-US" dirty="0" smtClean="0"/>
              <a:t>build a </a:t>
            </a:r>
            <a:r>
              <a:rPr lang="en-US" dirty="0"/>
              <a:t>collective model for approaching fundamental reforms in developmental </a:t>
            </a:r>
            <a:r>
              <a:rPr lang="en-US" dirty="0" smtClean="0"/>
              <a:t>math.</a:t>
            </a:r>
          </a:p>
          <a:p>
            <a:pPr marL="514350" indent="-514350">
              <a:buFont typeface="+mj-lt"/>
              <a:buAutoNum type="arabicPeriod"/>
            </a:pPr>
            <a:endParaRPr lang="en-US" dirty="0" smtClean="0"/>
          </a:p>
          <a:p>
            <a:pPr marL="514350" indent="-514350">
              <a:buFont typeface="+mj-lt"/>
              <a:buAutoNum type="arabicPeriod"/>
            </a:pPr>
            <a:r>
              <a:rPr lang="en-US" dirty="0" smtClean="0"/>
              <a:t>Use that model as the </a:t>
            </a:r>
            <a:r>
              <a:rPr lang="en-US" dirty="0"/>
              <a:t>framework for pursuing additional funding and sustaining the work.</a:t>
            </a:r>
          </a:p>
        </p:txBody>
      </p:sp>
    </p:spTree>
    <p:extLst>
      <p:ext uri="{BB962C8B-B14F-4D97-AF65-F5344CB8AC3E}">
        <p14:creationId xmlns:p14="http://schemas.microsoft.com/office/powerpoint/2010/main" val="358936609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960438"/>
          </a:xfrm>
        </p:spPr>
        <p:txBody>
          <a:bodyPr/>
          <a:lstStyle/>
          <a:p>
            <a:r>
              <a:rPr lang="en-US" dirty="0" smtClean="0"/>
              <a:t>Institute Framework</a:t>
            </a:r>
            <a:endParaRPr lang="en-US" dirty="0"/>
          </a:p>
        </p:txBody>
      </p:sp>
      <p:sp>
        <p:nvSpPr>
          <p:cNvPr id="3" name="Content Placeholder 2"/>
          <p:cNvSpPr>
            <a:spLocks noGrp="1"/>
          </p:cNvSpPr>
          <p:nvPr>
            <p:ph idx="1"/>
          </p:nvPr>
        </p:nvSpPr>
        <p:spPr>
          <a:xfrm>
            <a:off x="304800" y="1219200"/>
            <a:ext cx="8686800" cy="5410200"/>
          </a:xfrm>
        </p:spPr>
        <p:txBody>
          <a:bodyPr>
            <a:normAutofit/>
          </a:bodyPr>
          <a:lstStyle/>
          <a:p>
            <a:pPr lvl="0">
              <a:buFont typeface="Wingdings" pitchFamily="2" charset="2"/>
              <a:buChar char="Ø"/>
            </a:pPr>
            <a:r>
              <a:rPr lang="en-US" dirty="0" smtClean="0"/>
              <a:t>“</a:t>
            </a:r>
            <a:r>
              <a:rPr lang="en-US" dirty="0" smtClean="0"/>
              <a:t>Sharing</a:t>
            </a:r>
            <a:r>
              <a:rPr lang="en-US" dirty="0"/>
              <a:t>” </a:t>
            </a:r>
            <a:r>
              <a:rPr lang="en-US" dirty="0" smtClean="0"/>
              <a:t>as public reflection &amp; evidence-based collective inquiry </a:t>
            </a:r>
            <a:endParaRPr lang="en-US" dirty="0" smtClean="0"/>
          </a:p>
          <a:p>
            <a:pPr lvl="0">
              <a:buFont typeface="Wingdings" pitchFamily="2" charset="2"/>
              <a:buChar char="Ø"/>
            </a:pPr>
            <a:endParaRPr lang="en-US" dirty="0" smtClean="0"/>
          </a:p>
          <a:p>
            <a:pPr lvl="0">
              <a:buFont typeface="Wingdings" pitchFamily="2" charset="2"/>
              <a:buChar char="Ø"/>
            </a:pPr>
            <a:r>
              <a:rPr lang="en-US" dirty="0" smtClean="0"/>
              <a:t>Informal and flexible process and time frames with some </a:t>
            </a:r>
            <a:r>
              <a:rPr lang="en-US" dirty="0"/>
              <a:t>structures </a:t>
            </a:r>
            <a:r>
              <a:rPr lang="en-US" dirty="0" smtClean="0"/>
              <a:t>to </a:t>
            </a:r>
            <a:r>
              <a:rPr lang="en-US" dirty="0" smtClean="0"/>
              <a:t>organize &amp; document </a:t>
            </a:r>
            <a:r>
              <a:rPr lang="en-US" dirty="0"/>
              <a:t>the discussions </a:t>
            </a:r>
            <a:endParaRPr lang="en-US" dirty="0" smtClean="0"/>
          </a:p>
          <a:p>
            <a:pPr lvl="0">
              <a:buFont typeface="Wingdings" pitchFamily="2" charset="2"/>
              <a:buChar char="Ø"/>
            </a:pPr>
            <a:endParaRPr lang="en-US" dirty="0" smtClean="0"/>
          </a:p>
          <a:p>
            <a:pPr lvl="0">
              <a:buFont typeface="Wingdings" pitchFamily="2" charset="2"/>
              <a:buChar char="Ø"/>
            </a:pPr>
            <a:r>
              <a:rPr lang="en-US" dirty="0" smtClean="0"/>
              <a:t>Team time </a:t>
            </a:r>
            <a:r>
              <a:rPr lang="en-US" dirty="0"/>
              <a:t>and preparation time incorporated into each </a:t>
            </a:r>
            <a:r>
              <a:rPr lang="en-US" dirty="0" smtClean="0"/>
              <a:t>day </a:t>
            </a:r>
            <a:r>
              <a:rPr lang="en-US" dirty="0"/>
              <a:t>of the </a:t>
            </a:r>
            <a:r>
              <a:rPr lang="en-US" dirty="0" smtClean="0"/>
              <a:t>Institute with evenings available </a:t>
            </a:r>
            <a:r>
              <a:rPr lang="en-US" dirty="0"/>
              <a:t>for optional and/or free time </a:t>
            </a:r>
            <a:r>
              <a:rPr lang="en-US" dirty="0" smtClean="0"/>
              <a:t>activities </a:t>
            </a:r>
            <a:endParaRPr lang="en-US" dirty="0"/>
          </a:p>
          <a:p>
            <a:endParaRPr lang="en-US" dirty="0"/>
          </a:p>
        </p:txBody>
      </p:sp>
    </p:spTree>
    <p:extLst>
      <p:ext uri="{BB962C8B-B14F-4D97-AF65-F5344CB8AC3E}">
        <p14:creationId xmlns:p14="http://schemas.microsoft.com/office/powerpoint/2010/main" val="334773452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562"/>
            <a:ext cx="8229600" cy="808038"/>
          </a:xfrm>
        </p:spPr>
        <p:txBody>
          <a:bodyPr/>
          <a:lstStyle/>
          <a:p>
            <a:r>
              <a:rPr lang="en-US" dirty="0" smtClean="0"/>
              <a:t>Institute Process</a:t>
            </a:r>
            <a:endParaRPr lang="en-US" dirty="0"/>
          </a:p>
        </p:txBody>
      </p:sp>
      <p:sp>
        <p:nvSpPr>
          <p:cNvPr id="3" name="Content Placeholder 2"/>
          <p:cNvSpPr>
            <a:spLocks noGrp="1"/>
          </p:cNvSpPr>
          <p:nvPr>
            <p:ph idx="1"/>
          </p:nvPr>
        </p:nvSpPr>
        <p:spPr>
          <a:xfrm>
            <a:off x="152400" y="914400"/>
            <a:ext cx="8839200" cy="5638800"/>
          </a:xfrm>
        </p:spPr>
        <p:txBody>
          <a:bodyPr>
            <a:normAutofit/>
          </a:bodyPr>
          <a:lstStyle/>
          <a:p>
            <a:pPr marL="514350" indent="-514350">
              <a:buFont typeface="+mj-lt"/>
              <a:buAutoNum type="arabicPeriod"/>
            </a:pPr>
            <a:r>
              <a:rPr lang="en-US" dirty="0" smtClean="0"/>
              <a:t>Get briefing on “Core Theme” for the day.</a:t>
            </a:r>
          </a:p>
          <a:p>
            <a:pPr marL="514350" lvl="0" indent="-514350">
              <a:buFont typeface="+mj-lt"/>
              <a:buAutoNum type="arabicPeriod"/>
            </a:pPr>
            <a:r>
              <a:rPr lang="en-US" dirty="0" smtClean="0"/>
              <a:t>Discuss and record your </a:t>
            </a:r>
            <a:r>
              <a:rPr lang="en-US" dirty="0"/>
              <a:t>college’s </a:t>
            </a:r>
            <a:r>
              <a:rPr lang="en-US" b="1" dirty="0"/>
              <a:t>successes</a:t>
            </a:r>
            <a:r>
              <a:rPr lang="en-US" dirty="0"/>
              <a:t>, </a:t>
            </a:r>
            <a:r>
              <a:rPr lang="en-US" b="1" dirty="0"/>
              <a:t>challenges</a:t>
            </a:r>
            <a:r>
              <a:rPr lang="en-US" dirty="0"/>
              <a:t>, and </a:t>
            </a:r>
            <a:r>
              <a:rPr lang="en-US" b="1" dirty="0"/>
              <a:t>uncertainties </a:t>
            </a:r>
            <a:r>
              <a:rPr lang="en-US" dirty="0"/>
              <a:t>related to </a:t>
            </a:r>
            <a:r>
              <a:rPr lang="en-US" dirty="0" smtClean="0"/>
              <a:t>the theme</a:t>
            </a:r>
            <a:r>
              <a:rPr lang="en-US" dirty="0"/>
              <a:t>. </a:t>
            </a:r>
            <a:endParaRPr lang="en-US" dirty="0" smtClean="0"/>
          </a:p>
          <a:p>
            <a:pPr marL="514350" lvl="0" indent="-514350">
              <a:buFont typeface="+mj-lt"/>
              <a:buAutoNum type="arabicPeriod"/>
            </a:pPr>
            <a:r>
              <a:rPr lang="en-US" dirty="0" smtClean="0"/>
              <a:t>Share </a:t>
            </a:r>
            <a:r>
              <a:rPr lang="en-US" dirty="0" smtClean="0"/>
              <a:t>and discuss college </a:t>
            </a:r>
            <a:r>
              <a:rPr lang="en-US" dirty="0" smtClean="0"/>
              <a:t>perspectives </a:t>
            </a:r>
            <a:r>
              <a:rPr lang="en-US" dirty="0" smtClean="0"/>
              <a:t>in cross-college groups around </a:t>
            </a:r>
            <a:r>
              <a:rPr lang="en-US" dirty="0" smtClean="0"/>
              <a:t>focused sub-topics.</a:t>
            </a:r>
          </a:p>
          <a:p>
            <a:pPr marL="514350" indent="-514350">
              <a:buFont typeface="+mj-lt"/>
              <a:buAutoNum type="arabicPeriod"/>
            </a:pPr>
            <a:r>
              <a:rPr lang="en-US" dirty="0" smtClean="0"/>
              <a:t>Synthesize </a:t>
            </a:r>
            <a:r>
              <a:rPr lang="en-US" dirty="0" smtClean="0"/>
              <a:t>common understandings into a consensus set of </a:t>
            </a:r>
            <a:r>
              <a:rPr lang="en-US" dirty="0" smtClean="0"/>
              <a:t>key recommendations.</a:t>
            </a:r>
            <a:endParaRPr lang="en-US" dirty="0" smtClean="0"/>
          </a:p>
          <a:p>
            <a:pPr marL="514350" indent="-514350">
              <a:buFont typeface="+mj-lt"/>
              <a:buAutoNum type="arabicPeriod"/>
            </a:pPr>
            <a:r>
              <a:rPr lang="en-US" dirty="0" smtClean="0"/>
              <a:t>Respond to </a:t>
            </a:r>
            <a:r>
              <a:rPr lang="en-US" dirty="0" smtClean="0"/>
              <a:t>the recommendations from </a:t>
            </a:r>
            <a:r>
              <a:rPr lang="en-US" dirty="0" smtClean="0"/>
              <a:t>the perspective of your institution.</a:t>
            </a:r>
          </a:p>
          <a:p>
            <a:pPr marL="514350" indent="-514350">
              <a:buFont typeface="+mj-lt"/>
              <a:buAutoNum type="arabicPeriod"/>
            </a:pPr>
            <a:endParaRPr lang="en-US" dirty="0"/>
          </a:p>
        </p:txBody>
      </p:sp>
    </p:spTree>
    <p:extLst>
      <p:ext uri="{BB962C8B-B14F-4D97-AF65-F5344CB8AC3E}">
        <p14:creationId xmlns:p14="http://schemas.microsoft.com/office/powerpoint/2010/main" val="382270297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28600"/>
            <a:ext cx="6400800" cy="1752600"/>
          </a:xfrm>
        </p:spPr>
        <p:txBody>
          <a:bodyPr/>
          <a:lstStyle/>
          <a:p>
            <a:r>
              <a:rPr lang="en-US" dirty="0" smtClean="0"/>
              <a:t>RPM Summer Institute 12</a:t>
            </a:r>
          </a:p>
          <a:p>
            <a:r>
              <a:rPr lang="en-US" dirty="0" smtClean="0"/>
              <a:t>Seminar Launch </a:t>
            </a:r>
            <a:endParaRPr lang="en-US" dirty="0"/>
          </a:p>
        </p:txBody>
      </p:sp>
      <p:graphicFrame>
        <p:nvGraphicFramePr>
          <p:cNvPr id="5" name="Diagram 4"/>
          <p:cNvGraphicFramePr/>
          <p:nvPr>
            <p:extLst>
              <p:ext uri="{D42A27DB-BD31-4B8C-83A1-F6EECF244321}">
                <p14:modId xmlns:p14="http://schemas.microsoft.com/office/powerpoint/2010/main" val="1108181929"/>
              </p:ext>
            </p:extLst>
          </p:nvPr>
        </p:nvGraphicFramePr>
        <p:xfrm>
          <a:off x="762000" y="1371600"/>
          <a:ext cx="76962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4940992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Purpose</a:t>
            </a:r>
            <a:endParaRPr lang="en-US" sz="5400" dirty="0"/>
          </a:p>
        </p:txBody>
      </p:sp>
      <p:sp>
        <p:nvSpPr>
          <p:cNvPr id="3" name="Content Placeholder 2"/>
          <p:cNvSpPr>
            <a:spLocks noGrp="1"/>
          </p:cNvSpPr>
          <p:nvPr>
            <p:ph idx="1"/>
          </p:nvPr>
        </p:nvSpPr>
        <p:spPr>
          <a:xfrm>
            <a:off x="457200" y="1600200"/>
            <a:ext cx="3733800" cy="4876800"/>
          </a:xfrm>
        </p:spPr>
        <p:txBody>
          <a:bodyPr>
            <a:noAutofit/>
          </a:bodyPr>
          <a:lstStyle/>
          <a:p>
            <a:r>
              <a:rPr lang="en-US" sz="4000" dirty="0" smtClean="0"/>
              <a:t>Unpack the </a:t>
            </a:r>
            <a:r>
              <a:rPr lang="en-US" sz="4000" dirty="0" smtClean="0"/>
              <a:t>themes</a:t>
            </a:r>
          </a:p>
          <a:p>
            <a:endParaRPr lang="en-US" sz="4000" dirty="0" smtClean="0"/>
          </a:p>
          <a:p>
            <a:r>
              <a:rPr lang="en-US" sz="4000" dirty="0" smtClean="0"/>
              <a:t>Clarify the </a:t>
            </a:r>
            <a:r>
              <a:rPr lang="en-US" sz="4000" dirty="0" smtClean="0"/>
              <a:t>task</a:t>
            </a:r>
          </a:p>
          <a:p>
            <a:endParaRPr lang="en-US" sz="4000" dirty="0" smtClean="0"/>
          </a:p>
          <a:p>
            <a:r>
              <a:rPr lang="en-US" sz="4000" dirty="0" smtClean="0"/>
              <a:t>Launch the inquiry</a:t>
            </a:r>
            <a:endParaRPr lang="en-US" sz="4000" dirty="0"/>
          </a:p>
        </p:txBody>
      </p:sp>
      <p:pic>
        <p:nvPicPr>
          <p:cNvPr id="4" name="Content Placeholder 3"/>
          <p:cNvPicPr>
            <a:picLocks noChangeAspect="1"/>
          </p:cNvPicPr>
          <p:nvPr/>
        </p:nvPicPr>
        <p:blipFill>
          <a:blip r:embed="rId3"/>
          <a:srcRect l="-18099" r="-18099"/>
          <a:stretch>
            <a:fillRect/>
          </a:stretch>
        </p:blipFill>
        <p:spPr>
          <a:xfrm>
            <a:off x="3657601" y="1981200"/>
            <a:ext cx="5486400" cy="3124200"/>
          </a:xfrm>
          <a:prstGeom prst="rect">
            <a:avLst/>
          </a:prstGeom>
        </p:spPr>
      </p:pic>
    </p:spTree>
    <p:extLst>
      <p:ext uri="{BB962C8B-B14F-4D97-AF65-F5344CB8AC3E}">
        <p14:creationId xmlns:p14="http://schemas.microsoft.com/office/powerpoint/2010/main" val="254881771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Themes: Motivation</a:t>
            </a:r>
            <a:endParaRPr lang="en-US" dirty="0"/>
          </a:p>
        </p:txBody>
      </p:sp>
      <p:sp>
        <p:nvSpPr>
          <p:cNvPr id="3" name="Content Placeholder 2"/>
          <p:cNvSpPr>
            <a:spLocks noGrp="1"/>
          </p:cNvSpPr>
          <p:nvPr>
            <p:ph idx="1"/>
          </p:nvPr>
        </p:nvSpPr>
        <p:spPr/>
        <p:txBody>
          <a:bodyPr/>
          <a:lstStyle/>
          <a:p>
            <a:r>
              <a:rPr lang="en-US" dirty="0" smtClean="0"/>
              <a:t>What were the motivations and goals for the structural redesigns? </a:t>
            </a:r>
          </a:p>
          <a:p>
            <a:pPr lvl="1"/>
            <a:r>
              <a:rPr lang="en-US" dirty="0" smtClean="0"/>
              <a:t>What problems were being addressed?</a:t>
            </a:r>
          </a:p>
          <a:p>
            <a:pPr lvl="1"/>
            <a:r>
              <a:rPr lang="en-US" dirty="0" smtClean="0"/>
              <a:t>How were they addressed by the changes made? </a:t>
            </a:r>
          </a:p>
          <a:p>
            <a:pPr lvl="1"/>
            <a:r>
              <a:rPr lang="en-US" dirty="0" smtClean="0"/>
              <a:t>What evidence of success/failure has been considered? What will be considered?</a:t>
            </a:r>
          </a:p>
          <a:p>
            <a:pPr lvl="1"/>
            <a:endParaRPr lang="en-US" dirty="0" smtClean="0"/>
          </a:p>
        </p:txBody>
      </p:sp>
    </p:spTree>
    <p:extLst>
      <p:ext uri="{BB962C8B-B14F-4D97-AF65-F5344CB8AC3E}">
        <p14:creationId xmlns:p14="http://schemas.microsoft.com/office/powerpoint/2010/main" val="14942927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61BEAA5A843684C898B4F6EE44CEDF8" ma:contentTypeVersion="1" ma:contentTypeDescription="Create a new document." ma:contentTypeScope="" ma:versionID="23ba622bd5eabaf6a1a78542fdf032f8">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2C47DC5A-6BA4-45FB-9228-98558A4843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4DBD6E55-4C6A-48D6-ABEE-D38605A52CE6}">
  <ds:schemaRefs>
    <ds:schemaRef ds:uri="http://schemas.microsoft.com/sharepoint/v3/contenttype/forms"/>
  </ds:schemaRefs>
</ds:datastoreItem>
</file>

<file path=customXml/itemProps3.xml><?xml version="1.0" encoding="utf-8"?>
<ds:datastoreItem xmlns:ds="http://schemas.openxmlformats.org/officeDocument/2006/customXml" ds:itemID="{6CBBFEEB-6F2B-4865-8AB8-9719662B9A85}">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http://schemas.microsoft.com/sharepoint/v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7336</TotalTime>
  <Words>1422</Words>
  <Application>Microsoft Macintosh PowerPoint</Application>
  <PresentationFormat>On-screen Show (4:3)</PresentationFormat>
  <Paragraphs>129</Paragraphs>
  <Slides>15</Slides>
  <Notes>11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RPM Summer Institute 2012:</vt:lpstr>
      <vt:lpstr>Key Elements of RPM Project </vt:lpstr>
      <vt:lpstr>Improving Student Learning in Math: Core Areas of Educational Practice</vt:lpstr>
      <vt:lpstr>Institute Goal</vt:lpstr>
      <vt:lpstr>Institute Framework</vt:lpstr>
      <vt:lpstr>Institute Process</vt:lpstr>
      <vt:lpstr>PowerPoint Presentation</vt:lpstr>
      <vt:lpstr>Purpose</vt:lpstr>
      <vt:lpstr>Themes: Motivation</vt:lpstr>
      <vt:lpstr>Examples of Changes</vt:lpstr>
      <vt:lpstr>Selecting and Designing Materials</vt:lpstr>
      <vt:lpstr>Placement</vt:lpstr>
      <vt:lpstr>Assessment</vt:lpstr>
      <vt:lpstr>Student Services</vt:lpstr>
      <vt:lpstr>Other</vt:lpstr>
    </vt:vector>
  </TitlesOfParts>
  <Company>AACC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Crystal Gaskins</dc:creator>
  <cp:lastModifiedBy>Bill Moore</cp:lastModifiedBy>
  <cp:revision>247</cp:revision>
  <dcterms:created xsi:type="dcterms:W3CDTF">2010-05-12T17:51:40Z</dcterms:created>
  <dcterms:modified xsi:type="dcterms:W3CDTF">2012-08-19T03:39:05Z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0x010100961BEAA5A843684C898B4F6EE44CEDF8</vt:lpwstr>
  </property>
</Properties>
</file>